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41" r:id="rId2"/>
    <p:sldId id="257" r:id="rId3"/>
    <p:sldId id="342" r:id="rId4"/>
    <p:sldId id="297" r:id="rId5"/>
    <p:sldId id="312" r:id="rId6"/>
    <p:sldId id="321" r:id="rId7"/>
    <p:sldId id="314" r:id="rId8"/>
    <p:sldId id="320" r:id="rId9"/>
    <p:sldId id="319" r:id="rId10"/>
    <p:sldId id="318" r:id="rId11"/>
    <p:sldId id="313" r:id="rId12"/>
    <p:sldId id="322" r:id="rId13"/>
    <p:sldId id="315" r:id="rId14"/>
    <p:sldId id="323" r:id="rId15"/>
    <p:sldId id="343" r:id="rId16"/>
    <p:sldId id="344" r:id="rId17"/>
    <p:sldId id="345" r:id="rId18"/>
    <p:sldId id="327" r:id="rId19"/>
    <p:sldId id="325" r:id="rId20"/>
    <p:sldId id="324" r:id="rId21"/>
    <p:sldId id="316" r:id="rId22"/>
    <p:sldId id="328" r:id="rId23"/>
    <p:sldId id="330" r:id="rId24"/>
    <p:sldId id="331" r:id="rId25"/>
    <p:sldId id="326" r:id="rId26"/>
    <p:sldId id="333" r:id="rId27"/>
    <p:sldId id="335" r:id="rId28"/>
    <p:sldId id="334" r:id="rId29"/>
    <p:sldId id="340" r:id="rId30"/>
    <p:sldId id="329" r:id="rId31"/>
    <p:sldId id="337" r:id="rId32"/>
    <p:sldId id="338" r:id="rId33"/>
    <p:sldId id="336" r:id="rId34"/>
    <p:sldId id="339" r:id="rId35"/>
    <p:sldId id="311" r:id="rId36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8"/>
    <p:restoredTop sz="96405"/>
  </p:normalViewPr>
  <p:slideViewPr>
    <p:cSldViewPr snapToGrid="0">
      <p:cViewPr varScale="1">
        <p:scale>
          <a:sx n="158" d="100"/>
          <a:sy n="15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569E-B352-5F4B-81DE-4B7ACABEE61B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3BE60-634E-6B4C-8DF0-357D1D1871C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601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7CFA-365E-242D-1D38-DF53755F1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6ADDC-8FAE-1AE2-A2F1-4CD28B7FE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55F1-AA0D-20F4-ECD1-C852641A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04674-A68F-31DF-C9D8-64FFCF31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F86A-4210-7176-46B1-C9FE339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6570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FB29-3998-9533-143F-6F5AC268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845CB-7276-B36C-0DE6-0390D504A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DDD14-2520-4612-E8C9-A245370D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CEBF-7228-B398-0641-D5E34728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681F-4881-A07C-D0D1-204AF781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09237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9169C-E77E-5C66-C8C9-E50BA79FD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DBB85-8F81-3280-3A93-6C8273845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FFB61-8FE6-FC5C-43F5-2EADED1C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2228-0434-F805-5188-2E9D147B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EAA8-44FD-428E-4B03-19413068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8508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FBA-02A7-1DAD-7250-C3943F60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BF9C-F09C-3CE4-D79D-BF671E932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3C1A-7644-3C99-1219-FD357A0F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C4DC-8113-E4E8-C51E-0FC4215E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830F8-4F9A-8CBA-E1A8-5634309B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146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AAAC-B0FE-46E0-CB80-A3F1BC77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226D0-7B47-E132-736F-E6964277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1D11-185B-2DF6-6E29-F86796CB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658C-8335-EA8B-9581-F4502FB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7F06-3E30-A9CD-0C16-96B356B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731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5B2C-0E40-F549-D625-1124F5B7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45EC-A762-A669-2007-2219DA8BD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BC7FC-EF0E-3959-6834-9620DCDC0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338C6-423A-53DB-38AF-FF06A18F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1E7A7-D0D2-7951-85AA-E01150C0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A5A3-86BC-EDE2-F7A5-B71D7C6E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7968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2495-79CB-B4CA-4EFC-E8A48AFE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0A44-B2AE-B2BC-0633-8D2986A5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A95FF-BD4B-81BB-EA34-9C45B2D03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21E80-BB76-7D17-9C5E-D6028B893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EFB02-828F-2133-910B-2BAA9C1FC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6182E-6FCE-3FDF-440F-C611E35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603A9-BFA5-2D71-D399-141D25F0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BF226-2624-B231-1367-448B1433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0467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995D-ABAC-C7A2-882A-46F5867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803D3-1DBB-DD3B-90E6-8FE10E90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32C6A-DDA3-FA51-B430-1FF18D84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8D1D-B4DC-6CE5-8F02-143B2AE5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242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2376C7-534B-AFCB-B140-29C69A7C42A5}"/>
              </a:ext>
            </a:extLst>
          </p:cNvPr>
          <p:cNvSpPr/>
          <p:nvPr userDrawn="1"/>
        </p:nvSpPr>
        <p:spPr>
          <a:xfrm>
            <a:off x="1" y="5216"/>
            <a:ext cx="12191999" cy="862642"/>
          </a:xfrm>
          <a:prstGeom prst="rect">
            <a:avLst/>
          </a:prstGeom>
          <a:solidFill>
            <a:srgbClr val="F6F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362E-37E7-3BC0-B075-6E5A9B303A0E}"/>
              </a:ext>
            </a:extLst>
          </p:cNvPr>
          <p:cNvGrpSpPr/>
          <p:nvPr userDrawn="1"/>
        </p:nvGrpSpPr>
        <p:grpSpPr>
          <a:xfrm>
            <a:off x="0" y="-14068"/>
            <a:ext cx="12192000" cy="880455"/>
            <a:chOff x="0" y="0"/>
            <a:chExt cx="12192000" cy="8804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E59721-04D8-6919-AD38-AA4D9FF65361}"/>
                </a:ext>
              </a:extLst>
            </p:cNvPr>
            <p:cNvSpPr/>
            <p:nvPr/>
          </p:nvSpPr>
          <p:spPr>
            <a:xfrm>
              <a:off x="2240484" y="12790"/>
              <a:ext cx="9951515" cy="86264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832B95A-38E7-6B60-D8A6-6045FF3B1D7C}"/>
                </a:ext>
              </a:extLst>
            </p:cNvPr>
            <p:cNvGrpSpPr/>
            <p:nvPr/>
          </p:nvGrpSpPr>
          <p:grpSpPr>
            <a:xfrm>
              <a:off x="0" y="0"/>
              <a:ext cx="12192000" cy="880455"/>
              <a:chOff x="0" y="-2521"/>
              <a:chExt cx="12192000" cy="88045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113CC2-3A23-E772-E92D-167B5EA791A6}"/>
                  </a:ext>
                </a:extLst>
              </p:cNvPr>
              <p:cNvGrpSpPr/>
              <p:nvPr/>
            </p:nvGrpSpPr>
            <p:grpSpPr>
              <a:xfrm>
                <a:off x="0" y="11547"/>
                <a:ext cx="1416405" cy="866387"/>
                <a:chOff x="0" y="17941"/>
                <a:chExt cx="1416405" cy="866387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87AB8F6-B20C-57B8-A43C-F508E2E0C7FC}"/>
                    </a:ext>
                  </a:extLst>
                </p:cNvPr>
                <p:cNvSpPr/>
                <p:nvPr/>
              </p:nvSpPr>
              <p:spPr>
                <a:xfrm>
                  <a:off x="0" y="17941"/>
                  <a:ext cx="1416405" cy="866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" name="Picture 31" descr="ecgs_logo.pdf">
                  <a:extLst>
                    <a:ext uri="{FF2B5EF4-FFF2-40B4-BE49-F238E27FC236}">
                      <a16:creationId xmlns:a16="http://schemas.microsoft.com/office/drawing/2014/main" id="{EC010B55-FBCC-78D8-593A-8E7FBD3A7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14" y="92312"/>
                  <a:ext cx="750252" cy="75479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6D436903-4ED3-10BF-B312-8977E3120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0716" y="69163"/>
                  <a:ext cx="359052" cy="794367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9514893-2492-FE33-E62E-6111B7D6ECA8}"/>
                  </a:ext>
                </a:extLst>
              </p:cNvPr>
              <p:cNvGrpSpPr/>
              <p:nvPr/>
            </p:nvGrpSpPr>
            <p:grpSpPr>
              <a:xfrm>
                <a:off x="10775595" y="-2521"/>
                <a:ext cx="1416405" cy="875432"/>
                <a:chOff x="10775595" y="-2521"/>
                <a:chExt cx="1416405" cy="87543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2ABE030-0783-97C8-020F-D37455A391C0}"/>
                    </a:ext>
                  </a:extLst>
                </p:cNvPr>
                <p:cNvSpPr/>
                <p:nvPr/>
              </p:nvSpPr>
              <p:spPr>
                <a:xfrm>
                  <a:off x="10775595" y="-2521"/>
                  <a:ext cx="1416405" cy="875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" descr="Image result for centre spatial de liège">
                  <a:extLst>
                    <a:ext uri="{FF2B5EF4-FFF2-40B4-BE49-F238E27FC236}">
                      <a16:creationId xmlns:a16="http://schemas.microsoft.com/office/drawing/2014/main" id="{7ACCD670-BF1D-7AE8-B508-86968C42A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8898" y="116413"/>
                  <a:ext cx="431314" cy="24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4">
                  <a:extLst>
                    <a:ext uri="{FF2B5EF4-FFF2-40B4-BE49-F238E27FC236}">
                      <a16:creationId xmlns:a16="http://schemas.microsoft.com/office/drawing/2014/main" id="{E1D68F98-EE94-C854-CB79-60FCA4773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0951179" y="436293"/>
                  <a:ext cx="1174675" cy="301980"/>
                </a:xfrm>
                <a:prstGeom prst="rect">
                  <a:avLst/>
                </a:prstGeom>
                <a:solidFill>
                  <a:schemeClr val="bg1">
                    <a:alpha val="32000"/>
                  </a:schemeClr>
                </a:solidFill>
                <a:ln>
                  <a:noFill/>
                </a:ln>
                <a:effectLst/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8585BC3-F78C-E6BF-2A98-9EF601AAE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48278" y="57180"/>
                  <a:ext cx="850620" cy="3611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69E1647-6A6F-94AC-946D-D4414B40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32" y="212798"/>
              <a:ext cx="765810" cy="475615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C292538-40CE-E339-B918-2096CE5368A0}"/>
              </a:ext>
            </a:extLst>
          </p:cNvPr>
          <p:cNvSpPr/>
          <p:nvPr userDrawn="1"/>
        </p:nvSpPr>
        <p:spPr>
          <a:xfrm>
            <a:off x="0" y="6397767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B766BE-7C5A-1DAD-D376-6B9BB97C3DE2}"/>
              </a:ext>
            </a:extLst>
          </p:cNvPr>
          <p:cNvSpPr/>
          <p:nvPr userDrawn="1"/>
        </p:nvSpPr>
        <p:spPr>
          <a:xfrm>
            <a:off x="144164" y="6497543"/>
            <a:ext cx="3049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To crunch the SAR and 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InSAR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 mass processing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36FBE5-8059-5366-706E-7A06C3FBDC8B}"/>
              </a:ext>
            </a:extLst>
          </p:cNvPr>
          <p:cNvSpPr/>
          <p:nvPr userDrawn="1"/>
        </p:nvSpPr>
        <p:spPr>
          <a:xfrm>
            <a:off x="10989110" y="6462067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ndo@ecgs.lu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9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1CD-3C55-4A5A-1E28-749865F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63DA6-7E56-D32B-C7FE-BF71B6DA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606A1-BC1A-2B40-02CC-84433204B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8AE72-850C-D1FF-9136-BAF909BD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58D5-6270-55D6-4BD2-DE7353A5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AC58F-4A22-CB38-9405-B33FC757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949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C8C2-0D07-DC4B-6FC0-128F3FAA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18344-3971-FDE9-9FBD-4B06FB8D1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854B2-0CD4-2B1D-064B-6400F233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27B4-9931-6B6A-A3AA-6670E98A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D77FF-2A09-EBDD-D5CC-C8E0EC05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9C91-BE74-BC9C-12A7-36655D01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2605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E9166-D0DF-D19F-8354-03C10122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0FE3F-6AD7-986E-9524-D3B51B340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8E80F-4052-D5D1-D479-BF3A4FB7C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C3E4-5F25-1997-82F7-5FCEDC0CB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2DC9-9DCC-9936-07C0-E2D7826CC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8274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tiff"/><Relationship Id="rId7" Type="http://schemas.openxmlformats.org/officeDocument/2006/relationships/image" Target="../media/image25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17/06/relationships/model3d" Target="../media/model3d1.glb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17/06/relationships/model3d" Target="../media/model3d1.glb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8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917566" y="1702203"/>
            <a:ext cx="9610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rgbClr val="FF0000"/>
                </a:solidFill>
              </a:rPr>
              <a:t>AMSTer</a:t>
            </a:r>
            <a:r>
              <a:rPr lang="en-GB" sz="3200" b="1" dirty="0"/>
              <a:t> : 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SAR &amp; </a:t>
            </a:r>
            <a:r>
              <a:rPr lang="en-GB" sz="3200" b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InSAR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utomated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ass processing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oftware for Multidimensional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ime s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ies</a:t>
            </a:r>
          </a:p>
          <a:p>
            <a:pPr algn="ctr"/>
            <a:endParaRPr lang="en-LU" sz="32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19EFB-FB67-B88C-8E5B-FFFF5BFA1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A90A08-900C-90CB-074A-936C7F7F2F14}"/>
              </a:ext>
            </a:extLst>
          </p:cNvPr>
          <p:cNvSpPr txBox="1"/>
          <p:nvPr/>
        </p:nvSpPr>
        <p:spPr>
          <a:xfrm>
            <a:off x="1732251" y="3174624"/>
            <a:ext cx="7981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Nicolas d’Oreye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1,2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Dominique Derauw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3,4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Sergey Samsonov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</a:p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Delphine Smittarello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Maxime Jaspard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Gilles Celli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88198-8069-BCA0-32F5-D8017AAF4841}"/>
              </a:ext>
            </a:extLst>
          </p:cNvPr>
          <p:cNvSpPr txBox="1"/>
          <p:nvPr/>
        </p:nvSpPr>
        <p:spPr>
          <a:xfrm>
            <a:off x="5041701" y="4009759"/>
            <a:ext cx="20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0070C0"/>
                </a:solidFill>
              </a:rPr>
              <a:t>ndo@ecgs.lu</a:t>
            </a:r>
            <a:endParaRPr lang="en-GB" dirty="0">
              <a:solidFill>
                <a:srgbClr val="0070C0"/>
              </a:solidFill>
            </a:endParaRPr>
          </a:p>
          <a:p>
            <a:pPr algn="ctr"/>
            <a:r>
              <a:rPr lang="en-GB" dirty="0" err="1">
                <a:solidFill>
                  <a:srgbClr val="0070C0"/>
                </a:solidFill>
              </a:rPr>
              <a:t>amster@ecgs.lu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84EA3D16-C0F5-3232-8933-CAC34B1B4675}"/>
              </a:ext>
            </a:extLst>
          </p:cNvPr>
          <p:cNvSpPr txBox="1"/>
          <p:nvPr/>
        </p:nvSpPr>
        <p:spPr>
          <a:xfrm>
            <a:off x="2569232" y="5055978"/>
            <a:ext cx="9294018" cy="102879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1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European Centre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for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 Geodynamics and Seismology (ECGS),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2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National Museum of Natural History (NMNH),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3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Centre Spatial de Liège (CSL), Avenue du Pré Aily, B-4031 Angleur, Belgium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4 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SAREOS, 1 Rue des Violettes, 4557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Fraiture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,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Belgium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 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algn="ctr">
              <a:tabLst>
                <a:tab pos="90170" algn="l"/>
              </a:tabLst>
            </a:pPr>
            <a:r>
              <a:rPr lang="en-US" sz="1200" dirty="0">
                <a:effectLst/>
                <a:ea typeface="Times New Roman" panose="02020603050405020304" pitchFamily="18" charset="0"/>
              </a:rPr>
              <a:t>5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Canada Centre for Mapping and Earth Observation, Natural Resources Canada (NRCAN), 560 Rochester Street, Ottawa, ON K1A 0E4, Canada</a:t>
            </a:r>
            <a:endParaRPr lang="en-LU" sz="12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2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E05B2-2242-3517-6346-946B2CB600E6}"/>
              </a:ext>
            </a:extLst>
          </p:cNvPr>
          <p:cNvSpPr txBox="1"/>
          <p:nvPr/>
        </p:nvSpPr>
        <p:spPr>
          <a:xfrm>
            <a:off x="19784" y="988772"/>
            <a:ext cx="1122585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lns_All_Img.sh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 err="1"/>
              <a:t>Prepa_MSBAS.sh</a:t>
            </a:r>
            <a:r>
              <a:rPr lang="en-GB" sz="1600" b="1" dirty="0"/>
              <a:t> </a:t>
            </a:r>
            <a:r>
              <a:rPr lang="en-LU" sz="1600" dirty="0"/>
              <a:t>(</a:t>
            </a:r>
            <a:r>
              <a:rPr lang="en-LU" sz="1600" dirty="0">
                <a:solidFill>
                  <a:srgbClr val="FF0000"/>
                </a:solidFill>
              </a:rPr>
              <a:t>must be run for each mode !</a:t>
            </a:r>
            <a:r>
              <a:rPr lang="en-LU" sz="1600" dirty="0"/>
              <a:t>)</a:t>
            </a:r>
            <a:r>
              <a:rPr lang="nl-BE" sz="1600" b="1" dirty="0"/>
              <a:t>:</a:t>
            </a:r>
            <a:endParaRPr lang="en-GB" sz="1600" b="1" dirty="0"/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Because it is the first run, you do not have a Super Master yet. Hence run </a:t>
            </a:r>
            <a:br>
              <a:rPr lang="en-GB" sz="1600" dirty="0"/>
            </a:br>
            <a:r>
              <a:rPr lang="en-GB" sz="1600" dirty="0"/>
              <a:t> </a:t>
            </a:r>
            <a:r>
              <a:rPr lang="en-GB" sz="1600" b="1" i="1" dirty="0" err="1"/>
              <a:t>Prepa_MSBAS.sh</a:t>
            </a:r>
            <a:r>
              <a:rPr lang="en-GB" sz="1600" b="1" i="1" dirty="0"/>
              <a:t> </a:t>
            </a:r>
            <a:r>
              <a:rPr lang="nl-BE" sz="1600" i="1" dirty="0">
                <a:solidFill>
                  <a:srgbClr val="00B050"/>
                </a:solidFill>
              </a:rPr>
              <a:t>WhereDataSet   BP   BT  </a:t>
            </a:r>
            <a:br>
              <a:rPr lang="en-GB" sz="1600" b="1" i="1" dirty="0"/>
            </a:br>
            <a:r>
              <a:rPr lang="en-GB" sz="1600" dirty="0"/>
              <a:t>where 	</a:t>
            </a:r>
            <a:r>
              <a:rPr lang="nl-BE" sz="1600" i="1" dirty="0">
                <a:solidFill>
                  <a:srgbClr val="00B050"/>
                </a:solidFill>
              </a:rPr>
              <a:t> WhereDataSet </a:t>
            </a:r>
            <a:r>
              <a:rPr lang="nl-BE" sz="1600" dirty="0"/>
              <a:t>is </a:t>
            </a:r>
            <a:r>
              <a:rPr lang="en-GB" sz="1600" dirty="0"/>
              <a:t>$PATH_1650/SAR_SM/MSBAS/ARGENTINE/</a:t>
            </a:r>
            <a:r>
              <a:rPr lang="en-GB" sz="1600" dirty="0">
                <a:solidFill>
                  <a:srgbClr val="00B050"/>
                </a:solidFill>
              </a:rPr>
              <a:t>set1 </a:t>
            </a:r>
            <a:r>
              <a:rPr lang="en-GB" sz="1600" dirty="0"/>
              <a:t>and [same]/</a:t>
            </a:r>
            <a:r>
              <a:rPr lang="en-GB" sz="1600" dirty="0">
                <a:solidFill>
                  <a:srgbClr val="00B050"/>
                </a:solidFill>
              </a:rPr>
              <a:t>set2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	BP is e.g. </a:t>
            </a:r>
            <a:r>
              <a:rPr lang="en-GB" sz="1600" dirty="0">
                <a:solidFill>
                  <a:srgbClr val="00B050"/>
                </a:solidFill>
              </a:rPr>
              <a:t>20	</a:t>
            </a:r>
            <a:br>
              <a:rPr lang="en-GB" sz="1600" dirty="0"/>
            </a:br>
            <a:r>
              <a:rPr lang="en-GB" sz="1600" dirty="0"/>
              <a:t>	BT is e.g. </a:t>
            </a:r>
            <a:r>
              <a:rPr lang="en-GB" sz="1600" dirty="0">
                <a:solidFill>
                  <a:srgbClr val="00B050"/>
                </a:solidFill>
              </a:rPr>
              <a:t>450</a:t>
            </a:r>
            <a:br>
              <a:rPr lang="en-GB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y </a:t>
            </a:r>
            <a:r>
              <a:rPr lang="en-GB" sz="1600" dirty="0"/>
              <a:t>when it ask you if you want to compute a new Super Master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At second run, </a:t>
            </a:r>
            <a:r>
              <a:rPr lang="en-LU" sz="1600" dirty="0">
                <a:solidFill>
                  <a:srgbClr val="FF0000"/>
                </a:solidFill>
              </a:rPr>
              <a:t>you do not want to recompute a Super Master</a:t>
            </a:r>
            <a:r>
              <a:rPr lang="en-LU" sz="1600" dirty="0"/>
              <a:t>, </a:t>
            </a:r>
            <a:br>
              <a:rPr lang="en-LU" sz="1600" dirty="0"/>
            </a:br>
            <a:r>
              <a:rPr lang="en-LU" sz="1600" dirty="0"/>
              <a:t>(because you would have to re-coregister all the images on the new</a:t>
            </a:r>
            <a:br>
              <a:rPr lang="en-LU" sz="1600" dirty="0"/>
            </a:br>
            <a:r>
              <a:rPr lang="en-LU" sz="1600" dirty="0"/>
              <a:t> SM then compute again all the Mass Processed pairs !). </a:t>
            </a:r>
            <a:br>
              <a:rPr lang="en-LU" sz="1600" dirty="0"/>
            </a:br>
            <a:r>
              <a:rPr lang="en-LU" sz="1600" dirty="0"/>
              <a:t>Hence, at next runs add a </a:t>
            </a:r>
            <a:r>
              <a:rPr lang="en-LU" sz="1600" dirty="0">
                <a:solidFill>
                  <a:srgbClr val="FF0000"/>
                </a:solidFill>
              </a:rPr>
              <a:t>4th parameter </a:t>
            </a:r>
            <a:r>
              <a:rPr lang="en-LU" sz="1600" dirty="0"/>
              <a:t>with the </a:t>
            </a:r>
            <a:r>
              <a:rPr lang="en-LU" sz="1600" dirty="0">
                <a:solidFill>
                  <a:srgbClr val="00B050"/>
                </a:solidFill>
              </a:rPr>
              <a:t>date of the former Super Master </a:t>
            </a:r>
            <a:br>
              <a:rPr lang="en-LU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n </a:t>
            </a:r>
            <a:r>
              <a:rPr lang="en-GB" sz="1600" dirty="0"/>
              <a:t>when it ask you if you want to compute a new Super Master…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GB" sz="1600" dirty="0"/>
              <a:t>In any case, you should end up with the following files: 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table with the list of pairs </a:t>
            </a:r>
            <a:r>
              <a:rPr lang="en-GB" sz="1600" dirty="0" err="1"/>
              <a:t>satifying</a:t>
            </a:r>
            <a:r>
              <a:rPr lang="en-GB" sz="1600" dirty="0"/>
              <a:t> your </a:t>
            </a:r>
            <a:r>
              <a:rPr lang="en-GB" sz="1600" dirty="0" err="1"/>
              <a:t>criterias</a:t>
            </a:r>
            <a:r>
              <a:rPr lang="en-GB" sz="1600" dirty="0"/>
              <a:t>: </a:t>
            </a:r>
            <a:r>
              <a:rPr lang="en-GB" sz="1600" dirty="0">
                <a:solidFill>
                  <a:srgbClr val="00B0F0"/>
                </a:solidFill>
              </a:rPr>
              <a:t>table_0_20_0_450.txt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baseline plot: </a:t>
            </a:r>
            <a:r>
              <a:rPr lang="en-GB" sz="1600" dirty="0" err="1">
                <a:solidFill>
                  <a:srgbClr val="00B0F0"/>
                </a:solidFill>
              </a:rPr>
              <a:t>baselinePlot_BpMax</a:t>
            </a:r>
            <a:r>
              <a:rPr lang="en-GB" sz="1600" dirty="0">
                <a:solidFill>
                  <a:srgbClr val="00B0F0"/>
                </a:solidFill>
              </a:rPr>
              <a:t>=20_BTMax=450.txt.png 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orbital plot: </a:t>
            </a:r>
            <a:r>
              <a:rPr lang="en-GB" sz="1600" dirty="0" err="1">
                <a:solidFill>
                  <a:srgbClr val="00B0F0"/>
                </a:solidFill>
              </a:rPr>
              <a:t>imageSatialLocalisation_BpMax</a:t>
            </a:r>
            <a:r>
              <a:rPr lang="en-GB" sz="1600" dirty="0">
                <a:solidFill>
                  <a:srgbClr val="00B0F0"/>
                </a:solidFill>
              </a:rPr>
              <a:t>=20_BTMax=450.txt.png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file with all the pairs and their characteristics: </a:t>
            </a:r>
            <a:r>
              <a:rPr lang="en-GB" sz="1600" dirty="0" err="1">
                <a:solidFill>
                  <a:srgbClr val="00B0F0"/>
                </a:solidFill>
              </a:rPr>
              <a:t>allPairsListing.txt</a:t>
            </a:r>
            <a:endParaRPr lang="en-GB" sz="1600" dirty="0">
              <a:solidFill>
                <a:srgbClr val="00B0F0"/>
              </a:solidFill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Plus some intermediate files &amp; files to be compatible with old version of the tools to build the plot.</a:t>
            </a:r>
            <a:endParaRPr lang="en-GB" sz="1600" dirty="0">
              <a:solidFill>
                <a:srgbClr val="00B0F0"/>
              </a:solidFill>
            </a:endParaRPr>
          </a:p>
          <a:p>
            <a:pPr lvl="3"/>
            <a:endParaRPr lang="en-GB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2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8000" y="990000"/>
            <a:ext cx="10197679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lns_All_Img.sh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75000"/>
                  </a:schemeClr>
                </a:solidFill>
              </a:rPr>
              <a:t>Prepa_MSBAS.sh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/>
              <a:t>Dual criteria selection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LU" sz="1600" dirty="0"/>
              <a:t>If you need to increase the baseline criteria from a given date, e.g. when the orbital tube is </a:t>
            </a:r>
            <a:br>
              <a:rPr lang="en-LU" sz="1600" dirty="0"/>
            </a:br>
            <a:r>
              <a:rPr lang="en-LU" sz="1600" dirty="0"/>
              <a:t>suddenly degraded such as after the loss of S1-B, you may ask </a:t>
            </a:r>
            <a:r>
              <a:rPr lang="en-LU" sz="1600" b="1" i="1" dirty="0"/>
              <a:t>Prepa_MSBAS.sh </a:t>
            </a:r>
            <a:r>
              <a:rPr lang="en-LU" sz="1600" dirty="0"/>
              <a:t>to use a </a:t>
            </a:r>
            <a:br>
              <a:rPr lang="en-LU" sz="1600" dirty="0"/>
            </a:br>
            <a:r>
              <a:rPr lang="en-LU" sz="1600" dirty="0"/>
              <a:t>secon</a:t>
            </a:r>
            <a:r>
              <a:rPr lang="fr-FR" sz="1600" dirty="0"/>
              <a:t>d</a:t>
            </a:r>
            <a:r>
              <a:rPr lang="en-LU" sz="1600" dirty="0"/>
              <a:t> set of criteria from a given date as follow: </a:t>
            </a:r>
            <a:br>
              <a:rPr lang="en-LU" sz="1600" dirty="0"/>
            </a:br>
            <a:endParaRPr lang="en-LU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4C144-168E-70B2-7B95-B0669F45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518" y="3345777"/>
            <a:ext cx="5317781" cy="2991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B1C9D1-EBDF-952C-F9DD-CC8DFB59B214}"/>
              </a:ext>
            </a:extLst>
          </p:cNvPr>
          <p:cNvSpPr txBox="1"/>
          <p:nvPr/>
        </p:nvSpPr>
        <p:spPr>
          <a:xfrm>
            <a:off x="1401071" y="5770943"/>
            <a:ext cx="5198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Illustrative example from Réunion Island:</a:t>
            </a:r>
            <a:br>
              <a:rPr lang="en-GB" sz="1200" b="1" dirty="0"/>
            </a:br>
            <a:r>
              <a:rPr lang="en-GB" sz="1200" dirty="0"/>
              <a:t> baseline Plot with </a:t>
            </a:r>
            <a:r>
              <a:rPr lang="en-GB" sz="1200" dirty="0" err="1"/>
              <a:t>BpMax</a:t>
            </a:r>
            <a:r>
              <a:rPr lang="en-GB" sz="1200" dirty="0"/>
              <a:t>=70 Before 20220501 then </a:t>
            </a:r>
            <a:r>
              <a:rPr lang="en-GB" sz="1200" dirty="0" err="1"/>
              <a:t>BpMax</a:t>
            </a:r>
            <a:r>
              <a:rPr lang="en-GB" sz="1200" dirty="0"/>
              <a:t>=90 After_20220501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997D48-E123-65D4-60E6-324D330DE096}"/>
              </a:ext>
            </a:extLst>
          </p:cNvPr>
          <p:cNvSpPr txBox="1"/>
          <p:nvPr/>
        </p:nvSpPr>
        <p:spPr>
          <a:xfrm>
            <a:off x="144164" y="3681751"/>
            <a:ext cx="65393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 err="1"/>
              <a:t>Prepa_MSBAS.sh</a:t>
            </a:r>
            <a:r>
              <a:rPr lang="en-GB" sz="1400" b="1" i="1" dirty="0"/>
              <a:t> </a:t>
            </a:r>
            <a:r>
              <a:rPr lang="nl-BE" sz="1400" i="1" dirty="0">
                <a:solidFill>
                  <a:srgbClr val="00B050"/>
                </a:solidFill>
              </a:rPr>
              <a:t>WhereDataSet   BP1   BT1  DATESM   BP2   BT2  DATECHANGE </a:t>
            </a:r>
            <a:br>
              <a:rPr lang="en-GB" sz="1400" b="1" i="1" dirty="0"/>
            </a:br>
            <a:r>
              <a:rPr lang="en-GB" sz="1400" b="1" i="1" dirty="0"/>
              <a:t>     </a:t>
            </a:r>
            <a:r>
              <a:rPr lang="en-GB" sz="1400" dirty="0"/>
              <a:t>where	</a:t>
            </a:r>
            <a:r>
              <a:rPr lang="nl-BE" sz="1400" i="1" dirty="0">
                <a:solidFill>
                  <a:srgbClr val="00B050"/>
                </a:solidFill>
              </a:rPr>
              <a:t>BP1 </a:t>
            </a:r>
            <a:r>
              <a:rPr lang="nl-BE" sz="1400" dirty="0"/>
              <a:t>and </a:t>
            </a:r>
            <a:r>
              <a:rPr lang="nl-BE" sz="1400" i="1" dirty="0">
                <a:solidFill>
                  <a:srgbClr val="00B050"/>
                </a:solidFill>
              </a:rPr>
              <a:t>BT1 </a:t>
            </a:r>
            <a:r>
              <a:rPr lang="nl-BE" sz="1400" dirty="0"/>
              <a:t>are the baseline criteria for the first part of the time series </a:t>
            </a:r>
            <a:br>
              <a:rPr lang="nl-BE" sz="1400" i="1" dirty="0">
                <a:solidFill>
                  <a:srgbClr val="00B050"/>
                </a:solidFill>
              </a:rPr>
            </a:br>
            <a:r>
              <a:rPr lang="nl-BE" sz="1400" i="1" dirty="0">
                <a:solidFill>
                  <a:srgbClr val="00B050"/>
                </a:solidFill>
              </a:rPr>
              <a:t>	DATESM </a:t>
            </a:r>
            <a:r>
              <a:rPr lang="nl-BE" sz="1400" dirty="0"/>
              <a:t>is the date of the Super Master  </a:t>
            </a:r>
            <a:r>
              <a:rPr lang="nl-BE" sz="1400" i="1" dirty="0">
                <a:solidFill>
                  <a:srgbClr val="00B050"/>
                </a:solidFill>
              </a:rPr>
              <a:t>  </a:t>
            </a:r>
            <a:br>
              <a:rPr lang="nl-BE" sz="1400" i="1" dirty="0">
                <a:solidFill>
                  <a:srgbClr val="00B050"/>
                </a:solidFill>
              </a:rPr>
            </a:br>
            <a:r>
              <a:rPr lang="nl-BE" sz="1400" i="1" dirty="0">
                <a:solidFill>
                  <a:srgbClr val="00B050"/>
                </a:solidFill>
              </a:rPr>
              <a:t>	BP2</a:t>
            </a:r>
            <a:r>
              <a:rPr lang="nl-BE" sz="1400" dirty="0"/>
              <a:t> and</a:t>
            </a:r>
            <a:r>
              <a:rPr lang="nl-BE" sz="1400" i="1" dirty="0">
                <a:solidFill>
                  <a:srgbClr val="00B050"/>
                </a:solidFill>
              </a:rPr>
              <a:t> BT2 </a:t>
            </a:r>
            <a:r>
              <a:rPr lang="nl-BE" sz="1400" dirty="0"/>
              <a:t>are the baseline criteria for the second part of the time series</a:t>
            </a:r>
            <a:br>
              <a:rPr lang="nl-BE" sz="1400" i="1" dirty="0">
                <a:solidFill>
                  <a:srgbClr val="00B050"/>
                </a:solidFill>
              </a:rPr>
            </a:br>
            <a:r>
              <a:rPr lang="nl-BE" sz="1400" i="1" dirty="0">
                <a:solidFill>
                  <a:srgbClr val="00B050"/>
                </a:solidFill>
              </a:rPr>
              <a:t>	DATECHANGE </a:t>
            </a:r>
            <a:r>
              <a:rPr lang="nl-BE" sz="1400" dirty="0"/>
              <a:t>is the date from which it shoud use </a:t>
            </a:r>
            <a:br>
              <a:rPr lang="nl-BE" sz="1400" dirty="0"/>
            </a:br>
            <a:r>
              <a:rPr lang="nl-BE" sz="1400" dirty="0"/>
              <a:t>   		  </a:t>
            </a:r>
            <a:r>
              <a:rPr lang="nl-BE" sz="1400" i="1" dirty="0">
                <a:solidFill>
                  <a:srgbClr val="00B050"/>
                </a:solidFill>
              </a:rPr>
              <a:t>BP2</a:t>
            </a:r>
            <a:r>
              <a:rPr lang="nl-BE" sz="1400" dirty="0"/>
              <a:t> and</a:t>
            </a:r>
            <a:r>
              <a:rPr lang="nl-BE" sz="1400" i="1" dirty="0">
                <a:solidFill>
                  <a:srgbClr val="00B050"/>
                </a:solidFill>
              </a:rPr>
              <a:t> BT2 </a:t>
            </a:r>
            <a:r>
              <a:rPr lang="nl-BE" sz="1400" dirty="0"/>
              <a:t>to select the pairs</a:t>
            </a:r>
            <a:endParaRPr lang="en-LU" sz="1400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388CDD61-7A39-0FD4-9A9A-F82360F66555}"/>
              </a:ext>
            </a:extLst>
          </p:cNvPr>
          <p:cNvSpPr/>
          <p:nvPr/>
        </p:nvSpPr>
        <p:spPr>
          <a:xfrm rot="5400000">
            <a:off x="10664805" y="2818886"/>
            <a:ext cx="1038039" cy="31933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162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033587-2D44-46D3-685A-3D2DF3B33863}"/>
              </a:ext>
            </a:extLst>
          </p:cNvPr>
          <p:cNvGrpSpPr/>
          <p:nvPr/>
        </p:nvGrpSpPr>
        <p:grpSpPr>
          <a:xfrm>
            <a:off x="0" y="0"/>
            <a:ext cx="12192000" cy="1184791"/>
            <a:chOff x="0" y="-2521"/>
            <a:chExt cx="12192000" cy="11847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D767434-58FB-0846-BE44-6E5A4B309631}"/>
                </a:ext>
              </a:extLst>
            </p:cNvPr>
            <p:cNvGrpSpPr/>
            <p:nvPr/>
          </p:nvGrpSpPr>
          <p:grpSpPr>
            <a:xfrm>
              <a:off x="0" y="-2521"/>
              <a:ext cx="12192000" cy="875432"/>
              <a:chOff x="0" y="-2521"/>
              <a:chExt cx="12192000" cy="87543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6BA871B-2EF1-5B42-BCB1-94D4D68A4C00}"/>
                  </a:ext>
                </a:extLst>
              </p:cNvPr>
              <p:cNvGrpSpPr/>
              <p:nvPr/>
            </p:nvGrpSpPr>
            <p:grpSpPr>
              <a:xfrm>
                <a:off x="0" y="-2521"/>
                <a:ext cx="1416405" cy="866387"/>
                <a:chOff x="0" y="3873"/>
                <a:chExt cx="1416405" cy="86638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AA0C415-28BE-C945-953E-E07DB2D7BABD}"/>
                    </a:ext>
                  </a:extLst>
                </p:cNvPr>
                <p:cNvSpPr/>
                <p:nvPr/>
              </p:nvSpPr>
              <p:spPr>
                <a:xfrm>
                  <a:off x="0" y="3873"/>
                  <a:ext cx="1416405" cy="866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 descr="ecgs_logo.pdf">
                  <a:extLst>
                    <a:ext uri="{FF2B5EF4-FFF2-40B4-BE49-F238E27FC236}">
                      <a16:creationId xmlns:a16="http://schemas.microsoft.com/office/drawing/2014/main" id="{56FBC27F-F272-7449-9E06-30E9E9C896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14" y="92312"/>
                  <a:ext cx="750252" cy="75479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AD6E343-CCDB-2C47-908A-5EB2B0B4C6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0716" y="69163"/>
                  <a:ext cx="359052" cy="794367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3594157-3FF3-CD4A-80DD-68ECD4FF0727}"/>
                  </a:ext>
                </a:extLst>
              </p:cNvPr>
              <p:cNvGrpSpPr/>
              <p:nvPr/>
            </p:nvGrpSpPr>
            <p:grpSpPr>
              <a:xfrm>
                <a:off x="10775595" y="-2521"/>
                <a:ext cx="1416405" cy="875432"/>
                <a:chOff x="10775595" y="-2521"/>
                <a:chExt cx="1416405" cy="875432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13ABFC5-BCAE-7847-8128-C37413E476FD}"/>
                    </a:ext>
                  </a:extLst>
                </p:cNvPr>
                <p:cNvSpPr/>
                <p:nvPr/>
              </p:nvSpPr>
              <p:spPr>
                <a:xfrm>
                  <a:off x="10775595" y="-2521"/>
                  <a:ext cx="1416405" cy="875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Picture 2" descr="Image result for centre spatial de liège">
                  <a:extLst>
                    <a:ext uri="{FF2B5EF4-FFF2-40B4-BE49-F238E27FC236}">
                      <a16:creationId xmlns:a16="http://schemas.microsoft.com/office/drawing/2014/main" id="{7878D97B-71F8-1948-A7FD-890AB51828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8898" y="116413"/>
                  <a:ext cx="431314" cy="24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C56CBB20-AEE9-D742-B2BF-B30715C67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0951179" y="436293"/>
                  <a:ext cx="1174675" cy="301980"/>
                </a:xfrm>
                <a:prstGeom prst="rect">
                  <a:avLst/>
                </a:prstGeom>
                <a:solidFill>
                  <a:schemeClr val="bg1">
                    <a:alpha val="32000"/>
                  </a:schemeClr>
                </a:solidFill>
                <a:ln>
                  <a:noFill/>
                </a:ln>
                <a:effectLst/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AD24134-4BFF-E344-B7CD-7DFA5722E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48278" y="57180"/>
                  <a:ext cx="850620" cy="3611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26" name="Picture 2" descr="LMV logo">
              <a:extLst>
                <a:ext uri="{FF2B5EF4-FFF2-40B4-BE49-F238E27FC236}">
                  <a16:creationId xmlns:a16="http://schemas.microsoft.com/office/drawing/2014/main" id="{4082A17A-D410-B65A-345D-3013D7CD1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4156" y="730460"/>
              <a:ext cx="966873" cy="45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8000" y="990000"/>
            <a:ext cx="10097882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lns_All_Img.sh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Prepa_MSBAS.sh</a:t>
            </a: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Dual criteria selection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/>
              <a:t>Manually add or remove pairs from automated list 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GB" sz="1600" dirty="0"/>
              <a:t>To </a:t>
            </a:r>
            <a:r>
              <a:rPr lang="en-GB" sz="1600" u="sng" dirty="0"/>
              <a:t>add pairs</a:t>
            </a:r>
            <a:r>
              <a:rPr lang="en-GB" sz="1600" dirty="0"/>
              <a:t> to the baseline plot that does not fit the criteria (e.g. to fill a gap without having to enlarge the criteria for the whole data base), you can add in a table 	</a:t>
            </a:r>
            <a:r>
              <a:rPr lang="en-US" sz="1600" i="1" dirty="0">
                <a:solidFill>
                  <a:srgbClr val="489BC9"/>
                </a:solidFill>
                <a:effectLst/>
                <a:ea typeface="Times New Roman" panose="02020603050405020304" pitchFamily="18" charset="0"/>
              </a:rPr>
              <a:t>table_</a:t>
            </a:r>
            <a:r>
              <a:rPr lang="en-US" sz="1600" i="1" dirty="0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0_MaxBp_0_MaxBt</a:t>
            </a:r>
            <a:r>
              <a:rPr lang="en-US" sz="1600" i="1" dirty="0">
                <a:solidFill>
                  <a:srgbClr val="489BC9"/>
                </a:solidFill>
                <a:effectLst/>
                <a:ea typeface="Times New Roman" panose="02020603050405020304" pitchFamily="18" charset="0"/>
              </a:rPr>
              <a:t>_AdditionalPairs.txt </a:t>
            </a:r>
            <a:br>
              <a:rPr lang="en-US" sz="1600" i="1" dirty="0">
                <a:solidFill>
                  <a:srgbClr val="489BC9"/>
                </a:solidFill>
                <a:effectLst/>
                <a:ea typeface="Times New Roman" panose="02020603050405020304" pitchFamily="18" charset="0"/>
              </a:rPr>
            </a:br>
            <a:r>
              <a:rPr lang="en-US" sz="1600" i="1" dirty="0">
                <a:solidFill>
                  <a:srgbClr val="489BC9"/>
                </a:solidFill>
                <a:effectLst/>
                <a:ea typeface="Times New Roman" panose="02020603050405020304" pitchFamily="18" charset="0"/>
              </a:rPr>
              <a:t>	</a:t>
            </a:r>
            <a:r>
              <a:rPr lang="en-US" sz="1600" i="1" dirty="0">
                <a:solidFill>
                  <a:srgbClr val="489BC9"/>
                </a:solidFill>
                <a:ea typeface="Times New Roman" panose="02020603050405020304" pitchFamily="18" charset="0"/>
              </a:rPr>
              <a:t>   </a:t>
            </a:r>
            <a:r>
              <a:rPr lang="en-US" sz="1600" dirty="0">
                <a:ea typeface="Times New Roman" panose="02020603050405020304" pitchFamily="18" charset="0"/>
              </a:rPr>
              <a:t>(where</a:t>
            </a:r>
            <a:r>
              <a:rPr lang="en-US" sz="1600" i="1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B14F"/>
                </a:solidFill>
                <a:ea typeface="Times New Roman" panose="02020603050405020304" pitchFamily="18" charset="0"/>
              </a:rPr>
              <a:t>MaxBp</a:t>
            </a:r>
            <a:r>
              <a:rPr lang="en-US" sz="1600" i="1" dirty="0">
                <a:solidFill>
                  <a:srgbClr val="00B14F"/>
                </a:solidFill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and</a:t>
            </a:r>
            <a:r>
              <a:rPr lang="en-US" sz="1600" i="1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B14F"/>
                </a:solidFill>
                <a:ea typeface="Times New Roman" panose="02020603050405020304" pitchFamily="18" charset="0"/>
              </a:rPr>
              <a:t>MaxBt</a:t>
            </a:r>
            <a:r>
              <a:rPr lang="en-US" sz="1600" dirty="0">
                <a:ea typeface="Times New Roman" panose="02020603050405020304" pitchFamily="18" charset="0"/>
              </a:rPr>
              <a:t> are the same as those already used; beware of spelling !)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containing a list of pairs in the form (no header; tab separated)</a:t>
            </a:r>
            <a:r>
              <a:rPr lang="en-US" sz="1600" dirty="0">
                <a:ea typeface="Times New Roman" panose="02020603050405020304" pitchFamily="18" charset="0"/>
              </a:rPr>
              <a:t>:</a:t>
            </a:r>
            <a:br>
              <a:rPr lang="en-US" sz="1600" dirty="0">
                <a:ea typeface="Times New Roman" panose="02020603050405020304" pitchFamily="18" charset="0"/>
              </a:rPr>
            </a:br>
            <a:r>
              <a:rPr lang="en-US" sz="1600" dirty="0">
                <a:ea typeface="Times New Roman" panose="02020603050405020304" pitchFamily="18" charset="0"/>
              </a:rPr>
              <a:t>	</a:t>
            </a:r>
            <a:r>
              <a:rPr lang="en-US" sz="1600" i="1" dirty="0" err="1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DateMaster</a:t>
            </a:r>
            <a:r>
              <a:rPr lang="en-US" sz="1600" i="1" dirty="0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	   </a:t>
            </a:r>
            <a:r>
              <a:rPr lang="en-US" sz="1600" i="1" dirty="0" err="1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DateSlave</a:t>
            </a:r>
            <a:r>
              <a:rPr lang="en-US" sz="1600" i="1" dirty="0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	   Bp	   </a:t>
            </a:r>
            <a:r>
              <a:rPr lang="en-US" sz="1600" i="1" dirty="0" err="1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Bt</a:t>
            </a:r>
            <a:r>
              <a:rPr lang="en-US" sz="1600" dirty="0">
                <a:ea typeface="Times New Roman" panose="02020603050405020304" pitchFamily="18" charset="0"/>
              </a:rPr>
              <a:t> 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These pairs will be added automatically to the baseline plot when running </a:t>
            </a:r>
            <a:r>
              <a:rPr lang="en-GB" sz="1600" b="1" i="1" dirty="0" err="1"/>
              <a:t>Prepa_MSBAS.sh</a:t>
            </a:r>
            <a:r>
              <a:rPr lang="en-GB" sz="1600" dirty="0"/>
              <a:t>.  </a:t>
            </a:r>
            <a:br>
              <a:rPr lang="en-GB" sz="1600" dirty="0"/>
            </a:br>
            <a:r>
              <a:rPr lang="en-GB" sz="1600" dirty="0"/>
              <a:t>Test it e.g. by adding to set 1, the two pairs in </a:t>
            </a:r>
            <a:r>
              <a:rPr lang="en-US" sz="1600" i="1" dirty="0">
                <a:solidFill>
                  <a:srgbClr val="489BC9"/>
                </a:solidFill>
                <a:effectLst/>
                <a:ea typeface="Times New Roman" panose="02020603050405020304" pitchFamily="18" charset="0"/>
              </a:rPr>
              <a:t>table_</a:t>
            </a:r>
            <a:r>
              <a:rPr lang="en-US" sz="1600" i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0_20_0_450</a:t>
            </a:r>
            <a:r>
              <a:rPr lang="en-US" sz="1600" i="1" dirty="0">
                <a:solidFill>
                  <a:srgbClr val="489BC9"/>
                </a:solidFill>
                <a:effectLst/>
                <a:ea typeface="Times New Roman" panose="02020603050405020304" pitchFamily="18" charset="0"/>
              </a:rPr>
              <a:t>_AdditionalPairs.txt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as follow: 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br>
              <a:rPr lang="en-US" sz="1600" dirty="0">
                <a:effectLst/>
                <a:ea typeface="Times New Roman" panose="02020603050405020304" pitchFamily="18" charset="0"/>
              </a:rPr>
            </a:b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20230329	20230422		147	24</a:t>
            </a:r>
            <a:b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20230410	20230422		53	12</a:t>
            </a:r>
            <a:b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en-GB" sz="1600" dirty="0"/>
            </a:br>
            <a:r>
              <a:rPr lang="en-GB" sz="1600" dirty="0"/>
              <a:t>(</a:t>
            </a:r>
            <a:r>
              <a:rPr lang="en-GB" sz="1600" dirty="0">
                <a:solidFill>
                  <a:srgbClr val="FF0000"/>
                </a:solidFill>
              </a:rPr>
              <a:t>See also manual § 4.3)</a:t>
            </a:r>
          </a:p>
          <a:p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EFB7B-4048-CBBB-491F-AD37A7236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3657" y="859127"/>
            <a:ext cx="5928686" cy="3334886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2E94E2-6C7F-1A9F-40A4-796E55322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2343" y="831823"/>
            <a:ext cx="5928686" cy="3334886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F84FFB-D07F-C63F-DDBF-271DABA35ABA}"/>
              </a:ext>
            </a:extLst>
          </p:cNvPr>
          <p:cNvSpPr txBox="1"/>
          <p:nvPr/>
        </p:nvSpPr>
        <p:spPr>
          <a:xfrm>
            <a:off x="4448672" y="5797462"/>
            <a:ext cx="628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600" dirty="0"/>
              <a:t>Note a little bug (small offset to new pairs… see gnuplot file to sort it out)</a:t>
            </a:r>
          </a:p>
        </p:txBody>
      </p:sp>
    </p:spTree>
    <p:extLst>
      <p:ext uri="{BB962C8B-B14F-4D97-AF65-F5344CB8AC3E}">
        <p14:creationId xmlns:p14="http://schemas.microsoft.com/office/powerpoint/2010/main" val="684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8000" y="990000"/>
            <a:ext cx="10097882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lns_All_Img.sh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75000"/>
                  </a:schemeClr>
                </a:solidFill>
              </a:rPr>
              <a:t>Prepa_MSBAS.sh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75000"/>
                  </a:schemeClr>
                </a:solidFill>
              </a:rPr>
              <a:t>Dual criteria selection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/>
              <a:t>Manually add or remove pairs from automated list 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GB" sz="1600" u="sng" dirty="0">
                <a:solidFill>
                  <a:schemeClr val="bg1">
                    <a:lumMod val="75000"/>
                  </a:schemeClr>
                </a:solidFill>
              </a:rPr>
              <a:t>add pairs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 to the baseline plot 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To </a:t>
            </a:r>
            <a:r>
              <a:rPr lang="en-GB" sz="1600" u="sng" dirty="0"/>
              <a:t>remove pairs </a:t>
            </a:r>
            <a:r>
              <a:rPr lang="en-GB" sz="1600" dirty="0"/>
              <a:t>from the baseline plot although they do fit the criteria, either: </a:t>
            </a:r>
          </a:p>
          <a:p>
            <a:pPr marL="1714500" lvl="3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Remove them from the desired list of pairs file. </a:t>
            </a:r>
            <a:br>
              <a:rPr lang="en-GB" sz="1600" dirty="0"/>
            </a:br>
            <a:r>
              <a:rPr lang="en-GB" sz="1600" dirty="0"/>
              <a:t>Ensure that the link </a:t>
            </a:r>
            <a:r>
              <a:rPr lang="en-GB" sz="1600" dirty="0" err="1">
                <a:solidFill>
                  <a:srgbClr val="00B0F0"/>
                </a:solidFill>
              </a:rPr>
              <a:t>selectedPairsListing.txt</a:t>
            </a:r>
            <a:r>
              <a:rPr lang="en-GB" sz="1600" dirty="0"/>
              <a:t> points toward that file, then re-run the </a:t>
            </a:r>
            <a:r>
              <a:rPr lang="en-GB" sz="1600" dirty="0" err="1"/>
              <a:t>gnuplot</a:t>
            </a:r>
            <a:r>
              <a:rPr lang="en-GB" sz="1600" dirty="0"/>
              <a:t> scripts:</a:t>
            </a:r>
            <a:br>
              <a:rPr lang="en-GB" sz="1600" dirty="0"/>
            </a:br>
            <a:r>
              <a:rPr lang="en-GB" sz="1600" dirty="0"/>
              <a:t>  </a:t>
            </a:r>
            <a:r>
              <a:rPr lang="en-GB" sz="1600" b="1" i="1" dirty="0" err="1"/>
              <a:t>gnuplot</a:t>
            </a:r>
            <a:r>
              <a:rPr lang="en-GB" sz="1600" dirty="0"/>
              <a:t> </a:t>
            </a:r>
            <a:r>
              <a:rPr lang="en-GB" sz="1600" b="1" i="1" dirty="0" err="1"/>
              <a:t>baselinePlot.</a:t>
            </a:r>
            <a:r>
              <a:rPr lang="en-GB" sz="1600" dirty="0" err="1"/>
              <a:t>gnuplot</a:t>
            </a:r>
            <a:r>
              <a:rPr lang="en-GB" sz="1600" dirty="0"/>
              <a:t>   (must be launched in in </a:t>
            </a:r>
            <a:r>
              <a:rPr lang="en-GB" sz="1600" dirty="0" err="1">
                <a:solidFill>
                  <a:srgbClr val="00B050"/>
                </a:solidFill>
              </a:rPr>
              <a:t>set</a:t>
            </a:r>
            <a:r>
              <a:rPr lang="en-GB" sz="1600" i="1" dirty="0" err="1">
                <a:solidFill>
                  <a:srgbClr val="00B050"/>
                </a:solidFill>
              </a:rPr>
              <a:t>i</a:t>
            </a:r>
            <a:r>
              <a:rPr lang="en-GB" sz="1600" dirty="0"/>
              <a:t> directory of course)</a:t>
            </a:r>
          </a:p>
          <a:p>
            <a:pPr marL="1714500" lvl="3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Or remove lines in the </a:t>
            </a:r>
            <a:r>
              <a:rPr lang="en-GB" sz="1600" dirty="0" err="1">
                <a:solidFill>
                  <a:srgbClr val="0070C0"/>
                </a:solidFill>
              </a:rPr>
              <a:t>Table_Bmin_Bmax_Tmin_Tmax.txt</a:t>
            </a:r>
            <a:r>
              <a:rPr lang="en-GB" sz="1600" dirty="0">
                <a:solidFill>
                  <a:srgbClr val="0070C0"/>
                </a:solidFill>
              </a:rPr>
              <a:t> </a:t>
            </a:r>
            <a:r>
              <a:rPr lang="en-GB" sz="1600" dirty="0"/>
              <a:t>file,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Launch the script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plotBaselines.sh</a:t>
            </a:r>
            <a:r>
              <a:rPr lang="en-GB" sz="1600" dirty="0"/>
              <a:t>. The plot will however be in another format and named </a:t>
            </a:r>
            <a:r>
              <a:rPr lang="en-GB" sz="1600" dirty="0" err="1">
                <a:solidFill>
                  <a:srgbClr val="00B0F0"/>
                </a:solidFill>
              </a:rPr>
              <a:t>span_FlatArrow</a:t>
            </a:r>
            <a:r>
              <a:rPr lang="en-US" sz="1600" i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489BC9"/>
                </a:solidFill>
                <a:effectLst/>
                <a:ea typeface="Times New Roman" panose="02020603050405020304" pitchFamily="18" charset="0"/>
              </a:rPr>
              <a:t>_</a:t>
            </a:r>
            <a:r>
              <a:rPr lang="en-US" sz="1600" i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0_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MaxBp</a:t>
            </a:r>
            <a:r>
              <a:rPr lang="en-US" sz="1600" i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_0_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MaxBt</a:t>
            </a:r>
            <a:r>
              <a:rPr lang="en-US" sz="1600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.eps</a:t>
            </a:r>
            <a:br>
              <a:rPr lang="en-US" sz="1600" i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</a:br>
            <a:r>
              <a:rPr lang="en-GB" sz="1600" dirty="0"/>
              <a:t>(</a:t>
            </a:r>
            <a:r>
              <a:rPr lang="en-GB" sz="1600" dirty="0">
                <a:solidFill>
                  <a:srgbClr val="FF0000"/>
                </a:solidFill>
              </a:rPr>
              <a:t>see manual § 4.3, page 84</a:t>
            </a:r>
            <a:r>
              <a:rPr lang="en-GB" sz="1600" dirty="0"/>
              <a:t>) </a:t>
            </a:r>
          </a:p>
          <a:p>
            <a:pPr marL="1714500" lvl="3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Or do it when building time series data sets (</a:t>
            </a:r>
            <a:r>
              <a:rPr lang="en-GB" sz="1600" dirty="0">
                <a:solidFill>
                  <a:srgbClr val="FF0000"/>
                </a:solidFill>
              </a:rPr>
              <a:t>see manual § 6.1a page 104</a:t>
            </a:r>
            <a:r>
              <a:rPr lang="en-GB" sz="1600" dirty="0"/>
              <a:t>): add a file named </a:t>
            </a:r>
            <a:r>
              <a:rPr lang="en-US" sz="1600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EXCLUDE_PAIRS_ALTHOUGH_CRITERIA_OK.txt</a:t>
            </a:r>
            <a:r>
              <a:rPr lang="en-LU" sz="1600" dirty="0">
                <a:solidFill>
                  <a:srgbClr val="00B0F0"/>
                </a:solidFill>
                <a:effectLst/>
              </a:rPr>
              <a:t> </a:t>
            </a:r>
            <a:r>
              <a:rPr lang="en-LU" sz="1600" dirty="0">
                <a:effectLst/>
              </a:rPr>
              <a:t>in the directroy of the mode to invert using msbas (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DefoInterpolx2Detrend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i</a:t>
            </a:r>
            <a:r>
              <a:rPr lang="nl-BE" sz="1600" dirty="0"/>
              <a:t>; see exercice 3), then run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Exclude_Pairs_From_Mode.txt.sh</a:t>
            </a:r>
            <a:r>
              <a:rPr lang="en-US" sz="1600" dirty="0">
                <a:ea typeface="Times New Roman" panose="02020603050405020304" pitchFamily="18" charset="0"/>
              </a:rPr>
              <a:t>, then </a:t>
            </a:r>
            <a:br>
              <a:rPr lang="nl-BE" sz="1600" dirty="0"/>
            </a:br>
            <a:r>
              <a:rPr lang="nl-BE" sz="1600" b="1" i="1" dirty="0"/>
              <a:t>PlotBaselineGeocMSBASmodeTXT.sh </a:t>
            </a:r>
            <a:r>
              <a:rPr lang="en-GB" sz="1600" dirty="0"/>
              <a:t>(</a:t>
            </a:r>
            <a:r>
              <a:rPr lang="en-GB" sz="1600" dirty="0">
                <a:solidFill>
                  <a:srgbClr val="FF0000"/>
                </a:solidFill>
              </a:rPr>
              <a:t>see manual § 6.5</a:t>
            </a:r>
            <a:r>
              <a:rPr lang="en-GB" sz="1600" dirty="0"/>
              <a:t>).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18000" y="990000"/>
            <a:ext cx="57016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lns_All_Img.sh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Prepa_MSBAS.sh</a:t>
            </a: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Dual criteria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Manually add or remove pairs from automated list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/>
              <a:t>Note about old baseline plot tools</a:t>
            </a:r>
            <a:endParaRPr lang="en-L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A8E88-0E9E-EAFC-42E9-17F26C56627B}"/>
              </a:ext>
            </a:extLst>
          </p:cNvPr>
          <p:cNvSpPr txBox="1"/>
          <p:nvPr/>
        </p:nvSpPr>
        <p:spPr>
          <a:xfrm>
            <a:off x="2005828" y="2920122"/>
            <a:ext cx="90183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600" dirty="0"/>
              <a:t>For the sake of compatibility with former versions of MasTer, there are some old tools used to build baseline plots (</a:t>
            </a:r>
            <a:r>
              <a:rPr lang="en-LU" sz="1600" b="1" i="1" dirty="0">
                <a:effectLst/>
                <a:ea typeface="Arial Unicode MS" panose="020B0604020202020204" pitchFamily="34" charset="-128"/>
                <a:cs typeface="Times New Roman" panose="02020603050405020304" pitchFamily="18" charset="0"/>
              </a:rPr>
              <a:t>build_bperp_file.sh</a:t>
            </a:r>
            <a:r>
              <a:rPr lang="en-LU" sz="1600" dirty="0">
                <a:effectLst/>
              </a:rPr>
              <a:t>  and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plotBaselines.sh</a:t>
            </a:r>
            <a:r>
              <a:rPr lang="en-LU" sz="1600" dirty="0">
                <a:effectLst/>
              </a:rPr>
              <a:t>  - </a:t>
            </a:r>
            <a:r>
              <a:rPr lang="en-LU" sz="1600" dirty="0">
                <a:solidFill>
                  <a:srgbClr val="FF0000"/>
                </a:solidFill>
                <a:effectLst/>
              </a:rPr>
              <a:t>see manual §4.3</a:t>
            </a:r>
            <a:r>
              <a:rPr lang="en-LU" sz="1600" dirty="0">
                <a:effectLst/>
              </a:rPr>
              <a:t>)</a:t>
            </a:r>
            <a:r>
              <a:rPr lang="en-LU" sz="1600" dirty="0"/>
              <a:t>.  </a:t>
            </a:r>
            <a:br>
              <a:rPr lang="en-LU" sz="1600" dirty="0"/>
            </a:br>
            <a:endParaRPr lang="en-LU" sz="1600" dirty="0"/>
          </a:p>
          <a:p>
            <a:r>
              <a:rPr lang="en-LU" sz="1600" dirty="0"/>
              <a:t>These require files that are still prepared by </a:t>
            </a:r>
            <a:r>
              <a:rPr lang="en-LU" sz="1600" b="1" i="1" dirty="0"/>
              <a:t>Prepa_MSBAS.sh </a:t>
            </a:r>
            <a:r>
              <a:rPr lang="en-LU" sz="1600" dirty="0"/>
              <a:t>although they are not used by usual MasTer features. These files (stored in </a:t>
            </a:r>
            <a:r>
              <a:rPr lang="en-GB" sz="1600" dirty="0"/>
              <a:t>…/SAR_SM/MSBAS/</a:t>
            </a:r>
            <a:r>
              <a:rPr lang="en-GB" sz="1600" i="1" dirty="0" err="1">
                <a:solidFill>
                  <a:srgbClr val="00B050"/>
                </a:solidFill>
              </a:rPr>
              <a:t>YourRegion</a:t>
            </a:r>
            <a:r>
              <a:rPr lang="en-GB" sz="1600" dirty="0"/>
              <a:t>/</a:t>
            </a:r>
            <a:r>
              <a:rPr lang="en-GB" sz="1600" dirty="0" err="1">
                <a:solidFill>
                  <a:srgbClr val="00B050"/>
                </a:solidFill>
              </a:rPr>
              <a:t>set</a:t>
            </a:r>
            <a:r>
              <a:rPr lang="en-GB" sz="1600" i="1" dirty="0" err="1">
                <a:solidFill>
                  <a:srgbClr val="00B050"/>
                </a:solidFill>
              </a:rPr>
              <a:t>i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LU" sz="1600" dirty="0"/>
              <a:t>) are e.g. 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rgbClr val="00B0F0"/>
                </a:solidFill>
              </a:rPr>
              <a:t>s</a:t>
            </a:r>
            <a:r>
              <a:rPr lang="en-LU" sz="1600" dirty="0">
                <a:solidFill>
                  <a:srgbClr val="00B0F0"/>
                </a:solidFill>
              </a:rPr>
              <a:t>pan_0_</a:t>
            </a:r>
            <a:r>
              <a:rPr lang="en-LU" sz="1600" i="1" dirty="0">
                <a:solidFill>
                  <a:srgbClr val="00B050"/>
                </a:solidFill>
              </a:rPr>
              <a:t>MaxBp</a:t>
            </a:r>
            <a:r>
              <a:rPr lang="en-LU" sz="1600" dirty="0">
                <a:solidFill>
                  <a:srgbClr val="00B0F0"/>
                </a:solidFill>
              </a:rPr>
              <a:t>_0_</a:t>
            </a:r>
            <a:r>
              <a:rPr lang="en-LU" sz="1600" i="1" dirty="0">
                <a:solidFill>
                  <a:srgbClr val="00B050"/>
                </a:solidFill>
              </a:rPr>
              <a:t>MaxBt</a:t>
            </a:r>
            <a:r>
              <a:rPr lang="en-LU" sz="1600" dirty="0">
                <a:solidFill>
                  <a:srgbClr val="00B0F0"/>
                </a:solidFill>
              </a:rPr>
              <a:t>.txt</a:t>
            </a:r>
            <a:endParaRPr lang="en-LU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rgbClr val="00B0F0"/>
                </a:solidFill>
              </a:rPr>
              <a:t>S</a:t>
            </a:r>
            <a:r>
              <a:rPr lang="en-LU" sz="1600" dirty="0">
                <a:solidFill>
                  <a:srgbClr val="00B0F0"/>
                </a:solidFill>
              </a:rPr>
              <a:t>pan1_0_</a:t>
            </a:r>
            <a:r>
              <a:rPr lang="en-LU" sz="1600" i="1" dirty="0">
                <a:solidFill>
                  <a:srgbClr val="00B050"/>
                </a:solidFill>
              </a:rPr>
              <a:t>MaxBp</a:t>
            </a:r>
            <a:r>
              <a:rPr lang="en-LU" sz="1600" dirty="0">
                <a:solidFill>
                  <a:srgbClr val="00B0F0"/>
                </a:solidFill>
              </a:rPr>
              <a:t>_0_</a:t>
            </a:r>
            <a:r>
              <a:rPr lang="en-LU" sz="1600" i="1" dirty="0">
                <a:solidFill>
                  <a:srgbClr val="00B050"/>
                </a:solidFill>
              </a:rPr>
              <a:t>MaxBt</a:t>
            </a:r>
            <a:r>
              <a:rPr lang="en-LU" sz="1600" dirty="0">
                <a:solidFill>
                  <a:srgbClr val="00B0F0"/>
                </a:solidFill>
              </a:rPr>
              <a:t>.txt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rgbClr val="00B0F0"/>
                </a:solidFill>
              </a:rPr>
              <a:t>B</a:t>
            </a:r>
            <a:r>
              <a:rPr lang="en-LU" sz="1600" dirty="0">
                <a:solidFill>
                  <a:srgbClr val="00B0F0"/>
                </a:solidFill>
              </a:rPr>
              <a:t>perp_file.txt</a:t>
            </a:r>
          </a:p>
          <a:p>
            <a:r>
              <a:rPr lang="en-LU" sz="1600" dirty="0"/>
              <a:t>They can be ignored most of the time except if for any reason you want to create baseline plots with these older tools (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plotBaselines.sh</a:t>
            </a:r>
            <a:r>
              <a:rPr lang="en-LU" sz="1600" dirty="0">
                <a:effectLst/>
              </a:rPr>
              <a:t>)</a:t>
            </a:r>
            <a:r>
              <a:rPr lang="en-L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4084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18000" y="990000"/>
            <a:ext cx="5701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lns_All_Img.sh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Prepa_MSBAS.sh</a:t>
            </a: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Dual criteria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Manually add or remove pairs from automated list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Note about old baseline plot tools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/>
              <a:t>Extract_x_Shortest_Connections.sh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A2734-EB52-EE92-FB3C-C627B1C74811}"/>
              </a:ext>
            </a:extLst>
          </p:cNvPr>
          <p:cNvSpPr txBox="1"/>
          <p:nvPr/>
        </p:nvSpPr>
        <p:spPr>
          <a:xfrm>
            <a:off x="950413" y="2990548"/>
            <a:ext cx="8562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800" dirty="0"/>
              <a:t>This script prepares a table named </a:t>
            </a:r>
            <a:r>
              <a:rPr lang="en-GB" sz="1800" dirty="0">
                <a:solidFill>
                  <a:srgbClr val="0070C0"/>
                </a:solidFill>
              </a:rPr>
              <a:t>table_0_0_MaxShortest_</a:t>
            </a:r>
            <a:r>
              <a:rPr lang="en-GB" sz="1800" dirty="0">
                <a:solidFill>
                  <a:srgbClr val="00B050"/>
                </a:solidFill>
              </a:rPr>
              <a:t>x</a:t>
            </a:r>
            <a:r>
              <a:rPr lang="en-GB" sz="1800" dirty="0">
                <a:solidFill>
                  <a:srgbClr val="0070C0"/>
                </a:solidFill>
              </a:rPr>
              <a:t>.txt </a:t>
            </a:r>
            <a:r>
              <a:rPr lang="en-GB" sz="1800" dirty="0"/>
              <a:t>with all the pairs with the </a:t>
            </a:r>
            <a:r>
              <a:rPr lang="en-GB" sz="1800" dirty="0">
                <a:solidFill>
                  <a:srgbClr val="00B050"/>
                </a:solidFill>
              </a:rPr>
              <a:t>x</a:t>
            </a:r>
            <a:r>
              <a:rPr lang="en-GB" sz="1800" dirty="0"/>
              <a:t> shortest connections in the baseline plot. It computes this from the file </a:t>
            </a:r>
            <a:r>
              <a:rPr lang="en-GB" sz="1800" dirty="0" err="1">
                <a:solidFill>
                  <a:srgbClr val="0070C0"/>
                </a:solidFill>
              </a:rPr>
              <a:t>allPairsListing.txt</a:t>
            </a:r>
            <a:r>
              <a:rPr lang="en-GB" sz="1800" dirty="0">
                <a:solidFill>
                  <a:srgbClr val="0070C0"/>
                </a:solidFill>
              </a:rPr>
              <a:t> </a:t>
            </a:r>
            <a:r>
              <a:rPr lang="en-GB" sz="1800" dirty="0"/>
              <a:t>(created with </a:t>
            </a:r>
            <a:r>
              <a:rPr lang="en-GB" sz="1800" b="1" i="1" dirty="0" err="1"/>
              <a:t>Prepa_MSBAS.sh</a:t>
            </a:r>
            <a:r>
              <a:rPr lang="en-GB" sz="1800" dirty="0"/>
              <a:t>) from the current directory. See manual </a:t>
            </a:r>
            <a:r>
              <a:rPr lang="en-GB" sz="1800" dirty="0">
                <a:solidFill>
                  <a:srgbClr val="FF0000"/>
                </a:solidFill>
              </a:rPr>
              <a:t>§ 4.3, page 85</a:t>
            </a:r>
            <a:r>
              <a:rPr lang="en-GB" sz="1800" dirty="0"/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51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18000" y="990000"/>
            <a:ext cx="57016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lns_All_Img.sh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Prepa_MSBAS.sh</a:t>
            </a: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Dual criteria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Manually add or remove pairs from automated list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Note about old baseline plot tools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Extract_x_Shortest_Connections.sh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/>
              <a:t>DelaunayTable.sh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A2734-EB52-EE92-FB3C-C627B1C74811}"/>
              </a:ext>
            </a:extLst>
          </p:cNvPr>
          <p:cNvSpPr txBox="1"/>
          <p:nvPr/>
        </p:nvSpPr>
        <p:spPr>
          <a:xfrm>
            <a:off x="1574667" y="3236769"/>
            <a:ext cx="85628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800" dirty="0"/>
              <a:t>This script prepares a table named </a:t>
            </a:r>
            <a:r>
              <a:rPr lang="en-GB" sz="180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table_0_0_Delaunay</a:t>
            </a:r>
            <a:r>
              <a:rPr lang="en-GB" sz="18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PARAM</a:t>
            </a:r>
            <a:r>
              <a:rPr lang="en-GB" sz="180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_0.txt</a:t>
            </a:r>
            <a:r>
              <a:rPr lang="en-GB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 (where </a:t>
            </a:r>
            <a:r>
              <a:rPr lang="en-GB" sz="18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PARAM </a:t>
            </a:r>
            <a:r>
              <a:rPr lang="en-GB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is </a:t>
            </a:r>
            <a:r>
              <a:rPr lang="en-GB" sz="18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Ratio</a:t>
            </a:r>
            <a:r>
              <a:rPr lang="en-GB" sz="1800" i="1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xxx</a:t>
            </a:r>
            <a:r>
              <a:rPr lang="en-GB" sz="18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MaxBt</a:t>
            </a:r>
            <a:r>
              <a:rPr lang="en-GB" sz="1800" i="1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xxx</a:t>
            </a:r>
            <a:r>
              <a:rPr lang="en-GB" sz="18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MaxBp</a:t>
            </a:r>
            <a:r>
              <a:rPr lang="en-GB" sz="1800" i="1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xxx</a:t>
            </a:r>
            <a:r>
              <a:rPr lang="en-GB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 ; see below) with all the pairs in the baseline plot satisfying a Delaunay triangulation, and a possible filtering of the baselines larger than a maximum temporal and/or spatial baseline provided as parameters. The script computes this selection thanks to the file </a:t>
            </a:r>
            <a:r>
              <a:rPr lang="en-GB" sz="18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allPairsListing.txt</a:t>
            </a:r>
            <a:r>
              <a:rPr lang="en-GB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 (created with </a:t>
            </a:r>
            <a:r>
              <a:rPr lang="en-GB" sz="1800" b="1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Prepa_MSBAS.sh</a:t>
            </a:r>
            <a:r>
              <a:rPr lang="en-GB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) from the current directory. It takes 3 optional parameters (in any order): </a:t>
            </a:r>
            <a:endParaRPr lang="en-L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Arial Unicode MS" panose="020B0604020202020204" pitchFamily="34" charset="-128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-Ratio=</a:t>
            </a:r>
            <a:r>
              <a:rPr lang="en-GB" sz="14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float</a:t>
            </a: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: where </a:t>
            </a:r>
            <a:r>
              <a:rPr lang="en-GB" sz="14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float</a:t>
            </a: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is a number (as float format) representing the ratio between X axis (time; in years) and Y axis (Bp in meters) in the Delaunay plot. For instance, a ratio of </a:t>
            </a:r>
            <a:r>
              <a:rPr lang="en-GB" sz="14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will make the 1m baseline orthogonal to 1 day/</a:t>
            </a:r>
            <a:r>
              <a:rPr lang="en-GB" sz="14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. Adjusting that ration allows avoiding elongated triangles; </a:t>
            </a:r>
            <a:endParaRPr lang="en-LU" sz="14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GB" sz="14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BpMax</a:t>
            </a: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GB" sz="14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integer</a:t>
            </a: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: the Max Bp (as integer format) allowed for the segments of the triangles in y direction;</a:t>
            </a:r>
            <a:endParaRPr lang="en-LU" sz="14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GB" sz="14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BtMax</a:t>
            </a: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GB" sz="14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integer</a:t>
            </a: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: the Max </a:t>
            </a:r>
            <a:r>
              <a:rPr lang="en-GB" sz="14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Bt</a:t>
            </a:r>
            <a:r>
              <a:rPr lang="en-GB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(as integer format) allowed for the segments of the triangles in x direction.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58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18000" y="990000"/>
            <a:ext cx="57016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lns_All_Img.sh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Prepa_MSBAS.sh</a:t>
            </a: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Dual criteria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Manually add or remove pairs from automated list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Note about old baseline plot tools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Extract_x_Shortest_Connections.sh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/>
              <a:t>DelaunayTable.sh</a:t>
            </a:r>
            <a:endParaRPr lang="en-GB" sz="1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B46F2C-62C7-8ECC-BD09-F84873873E19}"/>
              </a:ext>
            </a:extLst>
          </p:cNvPr>
          <p:cNvGrpSpPr/>
          <p:nvPr/>
        </p:nvGrpSpPr>
        <p:grpSpPr>
          <a:xfrm>
            <a:off x="5848494" y="963439"/>
            <a:ext cx="6217920" cy="5315584"/>
            <a:chOff x="0" y="356601"/>
            <a:chExt cx="6217920" cy="531633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50E38E-90FF-8BBB-C4A0-CA26D68AF3D3}"/>
                </a:ext>
              </a:extLst>
            </p:cNvPr>
            <p:cNvGrpSpPr/>
            <p:nvPr/>
          </p:nvGrpSpPr>
          <p:grpSpPr>
            <a:xfrm>
              <a:off x="0" y="356601"/>
              <a:ext cx="6217920" cy="5316330"/>
              <a:chOff x="0" y="276895"/>
              <a:chExt cx="6217920" cy="53169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787A38B-5D46-8D1D-CF37-447EF583F7DA}"/>
                  </a:ext>
                </a:extLst>
              </p:cNvPr>
              <p:cNvGrpSpPr/>
              <p:nvPr/>
            </p:nvGrpSpPr>
            <p:grpSpPr>
              <a:xfrm>
                <a:off x="0" y="1966630"/>
                <a:ext cx="6217920" cy="3627205"/>
                <a:chOff x="0" y="1966842"/>
                <a:chExt cx="6217920" cy="3627596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FC5AE30-F029-CBD3-E95F-4582D1534945}"/>
                    </a:ext>
                  </a:extLst>
                </p:cNvPr>
                <p:cNvGrpSpPr/>
                <p:nvPr/>
              </p:nvGrpSpPr>
              <p:grpSpPr>
                <a:xfrm>
                  <a:off x="0" y="3793737"/>
                  <a:ext cx="6215780" cy="1800701"/>
                  <a:chOff x="-1" y="3658796"/>
                  <a:chExt cx="6216063" cy="1800992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BAB5DF4B-5C5E-A086-807B-8CBF4C46A7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3658796"/>
                    <a:ext cx="3334871" cy="1795132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B7C5DEA0-EF24-EC03-238F-D3F9A25B86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55997" y="3738938"/>
                    <a:ext cx="3060065" cy="17208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2976939-E904-2DEC-D2DB-58D23688F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966842"/>
                  <a:ext cx="3334719" cy="1826895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2F4AA16-8FC0-1E20-BC3C-6163EF6DF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0134" y="2082138"/>
                  <a:ext cx="3057786" cy="1719730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716397-1954-89CF-1300-0E8600248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61" y="276895"/>
                <a:ext cx="3004185" cy="1689735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81629E-4452-CF0D-F305-C699E751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994" y="381208"/>
              <a:ext cx="3057786" cy="1719891"/>
            </a:xfrm>
            <a:prstGeom prst="rect">
              <a:avLst/>
            </a:prstGeom>
          </p:spPr>
        </p:pic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FF975E7A-48D7-5EA8-74E4-BD19D891C722}"/>
              </a:ext>
            </a:extLst>
          </p:cNvPr>
          <p:cNvSpPr txBox="1"/>
          <p:nvPr/>
        </p:nvSpPr>
        <p:spPr>
          <a:xfrm>
            <a:off x="612932" y="3621231"/>
            <a:ext cx="5235562" cy="2692920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 of baseline plot for Sentinel 1 images acquired in the Virunga (DRC) computed with several techniques: </a:t>
            </a:r>
            <a:endParaRPr lang="en-LU" sz="1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  <a:tabLst>
                <a:tab pos="630555" algn="l"/>
              </a:tabLs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 Left: 		All pairs with Bp &lt;20m and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Bt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&lt; 400 days (obtained with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prepa_MSBAS.sh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b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 Right:		Max 3 shortest connection (obtained with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Extract_x_Shortest_Connections.sh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LU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630555" algn="l"/>
              </a:tabLs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Middle Left:	Delaunay Triangulation without Ratio (i.e. 1m is orthogonal to 1 day) </a:t>
            </a:r>
          </a:p>
          <a:p>
            <a:pPr>
              <a:tabLst>
                <a:tab pos="630555" algn="l"/>
              </a:tabLst>
            </a:pP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without maximum baseline filtering.</a:t>
            </a:r>
            <a:endParaRPr lang="en-LU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  <a:tabLst>
                <a:tab pos="630555" algn="l"/>
              </a:tabLs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Middle right: 	Same as above with spatial baseline restricted to Max 400 days (both obtained </a:t>
            </a:r>
            <a:b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DelaunaTable.sh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LU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630555" algn="l"/>
              </a:tabLs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Bottom Left:	Delaunay Triangulation with Ratio 0.3 (i.e. 1m is orthogonal to 1/.3 day) and</a:t>
            </a:r>
            <a:b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without maximum baseline filtering.</a:t>
            </a:r>
            <a:endParaRPr lang="en-LU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630555" algn="l"/>
              </a:tabLs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Bottom right: 	Same as above with spatial baseline restricted to Max 400 days </a:t>
            </a:r>
            <a:b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(both obtained with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DelaunaTable.sh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LU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630555" algn="l"/>
              </a:tabLs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LU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630555" algn="l"/>
              </a:tabLs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(Note: The top left baseline plot covers a slightly longer time span)</a:t>
            </a:r>
            <a:endParaRPr lang="en-LU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517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10489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Building the baseline plot and selecting the Super Master</a:t>
            </a:r>
          </a:p>
          <a:p>
            <a:endParaRPr lang="nl-BE" sz="1000" b="1" dirty="0"/>
          </a:p>
          <a:p>
            <a:r>
              <a:rPr lang="en-GB" b="1" dirty="0" err="1"/>
              <a:t>Coregistration</a:t>
            </a:r>
            <a:r>
              <a:rPr lang="en-GB" b="1" dirty="0"/>
              <a:t> on the Super Master: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/>
              <a:t>SuperMasterCoreg.sh: </a:t>
            </a:r>
            <a:br>
              <a:rPr lang="nl-BE" sz="1600" b="1" dirty="0"/>
            </a:br>
            <a:br>
              <a:rPr lang="nl-BE" sz="1000" b="1" dirty="0"/>
            </a:br>
            <a:r>
              <a:rPr lang="en-GB" sz="1600" dirty="0"/>
              <a:t>That step must always be run, though it will do different things depending on the satellite/mode: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EC1917-7462-5AE9-B6C1-F5B7473F7D69}"/>
              </a:ext>
            </a:extLst>
          </p:cNvPr>
          <p:cNvSpPr txBox="1"/>
          <p:nvPr/>
        </p:nvSpPr>
        <p:spPr>
          <a:xfrm>
            <a:off x="510466" y="2743874"/>
            <a:ext cx="10997126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b="1" u="sng" dirty="0"/>
              <a:t>For all satellites/modes but S1 in IW</a:t>
            </a:r>
            <a:r>
              <a:rPr lang="en-GB" sz="1600" dirty="0"/>
              <a:t>, it </a:t>
            </a:r>
            <a:r>
              <a:rPr lang="en-GB" sz="1600" dirty="0" err="1"/>
              <a:t>coregisters</a:t>
            </a:r>
            <a:r>
              <a:rPr lang="en-GB" sz="1600" dirty="0"/>
              <a:t> (i.e. aligns) each image on the Super Master. Hence the script</a:t>
            </a:r>
            <a:r>
              <a:rPr lang="nl-BE" sz="1600" b="1" dirty="0"/>
              <a:t> </a:t>
            </a:r>
            <a:r>
              <a:rPr lang="en-GB" sz="1600" dirty="0"/>
              <a:t>will: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First compute the DEM (and maybe the mask) - if required - in the slant range geometry of the Super Master,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Compute the affine transformation to </a:t>
            </a:r>
            <a:r>
              <a:rPr lang="en-GB" sz="1600" dirty="0" err="1"/>
              <a:t>coregister</a:t>
            </a:r>
            <a:r>
              <a:rPr lang="en-GB" sz="1600" dirty="0"/>
              <a:t> and resample each image in the slant range geometry of the Super Master.  </a:t>
            </a:r>
            <a:br>
              <a:rPr lang="en-GB" sz="1600" dirty="0"/>
            </a:br>
            <a:endParaRPr lang="en-GB" sz="1600" b="1" u="sng" dirty="0"/>
          </a:p>
          <a:p>
            <a:pPr marL="1657350" lvl="3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b="1" u="sng" dirty="0"/>
              <a:t>For Sentinel 1 in Wide Swath mode (IW)</a:t>
            </a:r>
            <a:r>
              <a:rPr lang="en-GB" sz="1600" dirty="0"/>
              <a:t>, because of the TOPSAR acquisition principle, all the images of a given mode are already aligned. There is no need to </a:t>
            </a:r>
            <a:r>
              <a:rPr lang="en-GB" sz="1600" dirty="0" err="1"/>
              <a:t>coregister</a:t>
            </a:r>
            <a:r>
              <a:rPr lang="en-GB" sz="1600" dirty="0"/>
              <a:t> each image in the geometry of the Super Master and any image can be used as a master in its own slant range geometry. Hence the script</a:t>
            </a:r>
            <a:r>
              <a:rPr lang="nl-BE" sz="1600" b="1" dirty="0"/>
              <a:t> </a:t>
            </a:r>
            <a:r>
              <a:rPr lang="en-GB" sz="1600" dirty="0"/>
              <a:t>will: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compute the DEM (and maybe the mask) - if required - in the slant range geometry for each image. </a:t>
            </a:r>
          </a:p>
        </p:txBody>
      </p:sp>
    </p:spTree>
    <p:extLst>
      <p:ext uri="{BB962C8B-B14F-4D97-AF65-F5344CB8AC3E}">
        <p14:creationId xmlns:p14="http://schemas.microsoft.com/office/powerpoint/2010/main" val="145407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104898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Building the baseline plot and selecting the Super Master</a:t>
            </a:r>
          </a:p>
          <a:p>
            <a:endParaRPr lang="nl-BE" sz="1000" b="1" dirty="0"/>
          </a:p>
          <a:p>
            <a:r>
              <a:rPr lang="en-GB" b="1" dirty="0" err="1"/>
              <a:t>Coregistration</a:t>
            </a:r>
            <a:r>
              <a:rPr lang="en-GB" b="1" dirty="0"/>
              <a:t> on the Super Master: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/>
              <a:t>SuperMasterCoreg.sh: </a:t>
            </a:r>
            <a:br>
              <a:rPr lang="nl-BE" sz="1600" b="1" dirty="0"/>
            </a:b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B937B-8D21-E8E2-9514-BF513180EBFC}"/>
              </a:ext>
            </a:extLst>
          </p:cNvPr>
          <p:cNvSpPr txBox="1"/>
          <p:nvPr/>
        </p:nvSpPr>
        <p:spPr>
          <a:xfrm>
            <a:off x="578929" y="2193513"/>
            <a:ext cx="11131951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Syntax (</a:t>
            </a:r>
            <a:r>
              <a:rPr lang="en-GB" sz="1600" dirty="0">
                <a:solidFill>
                  <a:srgbClr val="FF0000"/>
                </a:solidFill>
              </a:rPr>
              <a:t>see manual § 5.1</a:t>
            </a:r>
            <a:r>
              <a:rPr lang="en-GB" sz="1600" dirty="0"/>
              <a:t>)</a:t>
            </a:r>
          </a:p>
          <a:p>
            <a:pPr lvl="4">
              <a:spcAft>
                <a:spcPts val="600"/>
              </a:spcAft>
            </a:pPr>
            <a:r>
              <a:rPr lang="nl-BE" sz="1600" b="1" i="1" dirty="0"/>
              <a:t>SuperMasterCoreg.sh </a:t>
            </a:r>
            <a:r>
              <a:rPr lang="en-GB" sz="1600" i="1" dirty="0" err="1">
                <a:solidFill>
                  <a:srgbClr val="00B0F0"/>
                </a:solidFill>
              </a:rPr>
              <a:t>LaunchMasTerParam.txt</a:t>
            </a:r>
            <a:r>
              <a:rPr lang="en-GB" sz="1600" i="1" dirty="0">
                <a:solidFill>
                  <a:srgbClr val="00B050"/>
                </a:solidFill>
              </a:rPr>
              <a:t>  [</a:t>
            </a:r>
            <a:r>
              <a:rPr lang="en-GB" sz="1600" dirty="0">
                <a:solidFill>
                  <a:srgbClr val="00B050"/>
                </a:solidFill>
              </a:rPr>
              <a:t>FORCE</a:t>
            </a:r>
            <a:r>
              <a:rPr lang="en-GB" sz="1600" i="1" dirty="0">
                <a:solidFill>
                  <a:srgbClr val="00B050"/>
                </a:solidFill>
              </a:rPr>
              <a:t>]</a:t>
            </a:r>
            <a:endParaRPr lang="en-GB" sz="1000" i="1" dirty="0">
              <a:solidFill>
                <a:srgbClr val="00B050"/>
              </a:solidFill>
            </a:endParaRPr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It will create a directory for each set where it will store the </a:t>
            </a:r>
            <a:r>
              <a:rPr lang="en-GB" sz="1600" dirty="0" err="1"/>
              <a:t>coregistration</a:t>
            </a:r>
            <a:r>
              <a:rPr lang="en-GB" sz="1600" dirty="0"/>
              <a:t> and resampling of each image to the </a:t>
            </a:r>
            <a:r>
              <a:rPr lang="en-GB" sz="1600" dirty="0" err="1"/>
              <a:t>SuperMaster</a:t>
            </a:r>
            <a:r>
              <a:rPr lang="en-GB" sz="1600" dirty="0"/>
              <a:t>. Its naming is as follow:  </a:t>
            </a:r>
            <a:r>
              <a:rPr lang="en-GB" sz="1600" dirty="0">
                <a:solidFill>
                  <a:srgbClr val="00B050"/>
                </a:solidFill>
              </a:rPr>
              <a:t>…/SAR_SM/SAR_RESAMPLED/</a:t>
            </a:r>
            <a:r>
              <a:rPr lang="en-GB" sz="1600" i="1" dirty="0">
                <a:solidFill>
                  <a:srgbClr val="00B050"/>
                </a:solidFill>
              </a:rPr>
              <a:t>SAT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i="1" dirty="0">
                <a:solidFill>
                  <a:srgbClr val="00B050"/>
                </a:solidFill>
              </a:rPr>
              <a:t>REGION_TRACK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B050"/>
                </a:solidFill>
              </a:rPr>
              <a:t>SMCrop_SM_</a:t>
            </a:r>
            <a:r>
              <a:rPr lang="en-GB" sz="1600" i="1" dirty="0" err="1">
                <a:solidFill>
                  <a:srgbClr val="00B050"/>
                </a:solidFill>
              </a:rPr>
              <a:t>DATESM</a:t>
            </a:r>
            <a:r>
              <a:rPr lang="en-GB" sz="1600" dirty="0" err="1">
                <a:solidFill>
                  <a:srgbClr val="00B050"/>
                </a:solidFill>
              </a:rPr>
              <a:t>_</a:t>
            </a:r>
            <a:r>
              <a:rPr lang="en-GB" sz="1600" i="1" dirty="0" err="1">
                <a:solidFill>
                  <a:srgbClr val="00B050"/>
                </a:solidFill>
              </a:rPr>
              <a:t>CROPNAME</a:t>
            </a:r>
            <a:r>
              <a:rPr lang="en-GB" sz="1600" dirty="0">
                <a:solidFill>
                  <a:srgbClr val="00B050"/>
                </a:solidFill>
              </a:rPr>
              <a:t>_</a:t>
            </a:r>
            <a:endParaRPr lang="en-GB" sz="1000" dirty="0"/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Notes: 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The script is incremental: it processes only the images that are not </a:t>
            </a:r>
            <a:r>
              <a:rPr lang="en-GB" sz="1600" dirty="0" err="1"/>
              <a:t>coregistered</a:t>
            </a:r>
            <a:r>
              <a:rPr lang="en-GB" sz="1600" dirty="0"/>
              <a:t> yet.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It computes the DEM only if it does not exist yet.</a:t>
            </a:r>
            <a:br>
              <a:rPr lang="en-GB" sz="1600" dirty="0"/>
            </a:br>
            <a:r>
              <a:rPr lang="en-GB" sz="1600" dirty="0"/>
              <a:t>(For S1 IW, you can force to recompute the DEM for each image by adding </a:t>
            </a:r>
            <a:r>
              <a:rPr lang="en-GB" sz="1600" dirty="0">
                <a:solidFill>
                  <a:srgbClr val="00B050"/>
                </a:solidFill>
              </a:rPr>
              <a:t>FORCE</a:t>
            </a:r>
            <a:r>
              <a:rPr lang="en-GB" sz="1600" dirty="0"/>
              <a:t> as 2</a:t>
            </a:r>
            <a:r>
              <a:rPr lang="en-GB" sz="1600" baseline="30000" dirty="0"/>
              <a:t>nd</a:t>
            </a:r>
            <a:r>
              <a:rPr lang="en-GB" sz="1600" dirty="0"/>
              <a:t>  parameter).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It computes the mask only if required and if it does not exist yet. 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Because for the sake of efficiency and security, </a:t>
            </a:r>
            <a:r>
              <a:rPr lang="nl-BE" sz="1600" b="1" i="1" dirty="0"/>
              <a:t>SuperMasterCoreg.sh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runs in a processing directory that is not the final one (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cfr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GB" sz="1600" i="1" dirty="0" err="1">
                <a:solidFill>
                  <a:srgbClr val="00B0F0"/>
                </a:solidFill>
              </a:rPr>
              <a:t>LaunchMTparam.txt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), the script also runs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RenamePathAfterMove.sh</a:t>
            </a:r>
            <a:r>
              <a:rPr lang="en-US" sz="1600" b="1" i="1" dirty="0">
                <a:effectLst/>
                <a:ea typeface="Times New Roman" panose="02020603050405020304" pitchFamily="18" charset="0"/>
              </a:rPr>
              <a:t> </a:t>
            </a:r>
            <a:r>
              <a:rPr lang="en-GB" sz="1600" dirty="0"/>
              <a:t> (and maybe </a:t>
            </a:r>
            <a:r>
              <a:rPr lang="en-GB" sz="1600" b="1" i="1" dirty="0" err="1"/>
              <a:t>RenamePath_Volumes.sh</a:t>
            </a:r>
            <a:r>
              <a:rPr lang="en-GB" sz="1600" dirty="0"/>
              <a:t>) after in order to set the final destination directory path in parameters files of each processed pairs (</a:t>
            </a:r>
            <a:r>
              <a:rPr lang="en-GB" sz="1600" dirty="0">
                <a:solidFill>
                  <a:srgbClr val="FF0000"/>
                </a:solidFill>
              </a:rPr>
              <a:t>see manual § 5.1 - notes</a:t>
            </a:r>
            <a:r>
              <a:rPr lang="en-GB" sz="16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5614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45BE3B-A14B-E818-44E2-CE9A986831EC}"/>
              </a:ext>
            </a:extLst>
          </p:cNvPr>
          <p:cNvSpPr txBox="1"/>
          <p:nvPr/>
        </p:nvSpPr>
        <p:spPr>
          <a:xfrm>
            <a:off x="4805839" y="4413525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70C0"/>
                </a:solidFill>
              </a:rPr>
              <a:t>Nicolas d’Oreye </a:t>
            </a:r>
            <a:endParaRPr lang="en-LU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1128728" y="1880702"/>
            <a:ext cx="90486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/>
              <a:t>Mass Processing: </a:t>
            </a:r>
          </a:p>
          <a:p>
            <a:pPr algn="ctr"/>
            <a:endParaRPr lang="en-GB" sz="3600" b="1" dirty="0"/>
          </a:p>
          <a:p>
            <a:pPr algn="ctr"/>
            <a:r>
              <a:rPr lang="en-GB" sz="3600" b="1" dirty="0"/>
              <a:t>Baseline plot, </a:t>
            </a:r>
            <a:r>
              <a:rPr lang="en-GB" sz="3600" b="1" dirty="0" err="1"/>
              <a:t>Coregistration</a:t>
            </a:r>
            <a:r>
              <a:rPr lang="en-GB" sz="3600" b="1" dirty="0"/>
              <a:t> on a super master and </a:t>
            </a:r>
            <a:r>
              <a:rPr lang="en-GB" sz="3600" b="1" dirty="0" err="1"/>
              <a:t>DInSAR</a:t>
            </a:r>
            <a:r>
              <a:rPr lang="en-GB" sz="3600" b="1" dirty="0"/>
              <a:t> computation of all pairs.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A1AAE-F061-4802-81DB-35AD6D4FCA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4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56375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Building the baseline plot and selecting the Super Master</a:t>
            </a:r>
          </a:p>
          <a:p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 err="1"/>
              <a:t>Coregistration</a:t>
            </a:r>
            <a:r>
              <a:rPr lang="en-GB" b="1" dirty="0"/>
              <a:t> on the Super Master: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SuperMasterCoreg.sh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/>
              <a:t>__</a:t>
            </a:r>
            <a:r>
              <a:rPr lang="en-GB" sz="1600" b="1" dirty="0" err="1"/>
              <a:t>SplitCoreg.sh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F8FF1-B098-5779-7A36-C13AD9608F35}"/>
              </a:ext>
            </a:extLst>
          </p:cNvPr>
          <p:cNvSpPr txBox="1"/>
          <p:nvPr/>
        </p:nvSpPr>
        <p:spPr>
          <a:xfrm>
            <a:off x="1708319" y="2442275"/>
            <a:ext cx="941346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1615" algn="just"/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To speed up the </a:t>
            </a:r>
            <a:r>
              <a:rPr lang="en-US" sz="16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coregistration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processing, launch several </a:t>
            </a:r>
            <a:r>
              <a:rPr lang="en-US" sz="1600" b="1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SuperMasterCoreg.sh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sessions in parallel in separate terminals using </a:t>
            </a:r>
            <a:r>
              <a:rPr lang="en-US" sz="1600" b="1" i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__</a:t>
            </a:r>
            <a:r>
              <a:rPr lang="en-US" sz="1600" b="1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SplitCoreg.sh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</a:p>
          <a:p>
            <a:pPr marL="221615" algn="just"/>
            <a:endParaRPr lang="en-US" sz="160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21615" algn="just"/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The script must be provided with (</a:t>
            </a:r>
            <a:r>
              <a:rPr lang="en-US" sz="1600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see manual § 5.2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):</a:t>
            </a:r>
            <a:endParaRPr lang="en-LU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en-US" sz="16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 of images to </a:t>
            </a:r>
            <a:r>
              <a:rPr lang="en-US" sz="1600" dirty="0" err="1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coregister</a:t>
            </a:r>
            <a:r>
              <a:rPr lang="en-US" sz="16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and to be split</a:t>
            </a:r>
            <a:endParaRPr lang="en-US" sz="160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US" sz="1600" i="1" dirty="0" err="1">
                <a:solidFill>
                  <a:srgbClr val="0070C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LaunchMTparameters.txt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file (with its full path) to be used</a:t>
            </a:r>
            <a:endParaRPr lang="en-LU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US" sz="16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parallel sessions 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to process the </a:t>
            </a:r>
            <a:r>
              <a:rPr lang="en-US" sz="16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coregistration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LU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If </a:t>
            </a:r>
            <a:r>
              <a:rPr lang="en-US" sz="16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FORCE 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is provided as  4</a:t>
            </a:r>
            <a:r>
              <a:rPr lang="en-US" sz="1600" baseline="300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th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parameter (for </a:t>
            </a:r>
            <a:r>
              <a:rPr lang="en-US" sz="1600" u="sng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S1 images IW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), it will recompute the DEM for each image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n-LU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Beware: hard coded lines </a:t>
            </a:r>
            <a:r>
              <a: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must be tuned in the script for locating the discs where one can compute the different sessions. </a:t>
            </a:r>
            <a:endParaRPr lang="en-US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n-LU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62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104898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Building the baseline plot and selecting the Super Master</a:t>
            </a:r>
          </a:p>
          <a:p>
            <a:endParaRPr lang="nl-BE" sz="1000" b="1" dirty="0"/>
          </a:p>
          <a:p>
            <a:r>
              <a:rPr lang="en-GB" b="1" dirty="0" err="1"/>
              <a:t>Coregistration</a:t>
            </a:r>
            <a:r>
              <a:rPr lang="en-GB" b="1" dirty="0"/>
              <a:t> on the Super Master:</a:t>
            </a:r>
          </a:p>
          <a:p>
            <a:pPr lvl="1">
              <a:spcAft>
                <a:spcPts val="600"/>
              </a:spcAft>
            </a:pPr>
            <a:br>
              <a:rPr lang="nl-BE" sz="1600" b="1" dirty="0"/>
            </a:br>
            <a:r>
              <a:rPr lang="nl-BE" sz="1600" dirty="0"/>
              <a:t>To practice, let’s coregister few S1 –IW images for the region of Domuyo – Laguna del Maule</a:t>
            </a:r>
            <a:r>
              <a:rPr lang="nl-BE" sz="1600" b="1" dirty="0"/>
              <a:t> </a:t>
            </a: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F935AB-5DF7-E1AE-82D0-939EA36F7A1C}"/>
              </a:ext>
            </a:extLst>
          </p:cNvPr>
          <p:cNvSpPr txBox="1"/>
          <p:nvPr/>
        </p:nvSpPr>
        <p:spPr>
          <a:xfrm>
            <a:off x="360000" y="2520000"/>
            <a:ext cx="1113195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Prepare a </a:t>
            </a:r>
            <a:r>
              <a:rPr lang="en-GB" sz="1600" i="1" dirty="0">
                <a:solidFill>
                  <a:srgbClr val="00B0F0"/>
                </a:solidFill>
              </a:rPr>
              <a:t>LaunchMTparam_S1_Arg_Domu_Laguna_D_83_Z1_ML8_MassProcess_Coreg.txt</a:t>
            </a:r>
            <a:r>
              <a:rPr lang="en-GB" sz="1600" i="1" dirty="0">
                <a:solidFill>
                  <a:srgbClr val="00B050"/>
                </a:solidFill>
              </a:rPr>
              <a:t> :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TRKDIR = </a:t>
            </a:r>
            <a:r>
              <a:rPr lang="en-GB" sz="1600" dirty="0">
                <a:solidFill>
                  <a:srgbClr val="00B050"/>
                </a:solidFill>
              </a:rPr>
              <a:t>ARG_DOMU_LAGUNA_D83_Tst_Coreg </a:t>
            </a:r>
            <a:r>
              <a:rPr lang="en-GB" sz="1600" dirty="0"/>
              <a:t>(because that is where the data are in </a:t>
            </a:r>
            <a:r>
              <a:rPr lang="en-GB" sz="1600" dirty="0">
                <a:solidFill>
                  <a:srgbClr val="00B050"/>
                </a:solidFill>
              </a:rPr>
              <a:t>…/SAR_CSL/S1</a:t>
            </a:r>
            <a:r>
              <a:rPr lang="en-GB" sz="1600" dirty="0"/>
              <a:t>)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SUPERMASTER = </a:t>
            </a:r>
            <a:r>
              <a:rPr lang="en-GB" sz="1600" dirty="0">
                <a:solidFill>
                  <a:srgbClr val="00B050"/>
                </a:solidFill>
              </a:rPr>
              <a:t>20210407</a:t>
            </a:r>
            <a:r>
              <a:rPr lang="en-GB" sz="1600" dirty="0"/>
              <a:t> (because that is what was discovered by </a:t>
            </a:r>
            <a:r>
              <a:rPr lang="en-GB" sz="1600" b="1" i="1" dirty="0" err="1"/>
              <a:t>Prepa_MSBAS.sh</a:t>
            </a:r>
            <a:r>
              <a:rPr lang="en-GB" sz="1600" dirty="0"/>
              <a:t>)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DEMNAME = </a:t>
            </a:r>
            <a:r>
              <a:rPr lang="en-GB" sz="1600" dirty="0" err="1">
                <a:solidFill>
                  <a:srgbClr val="00B050"/>
                </a:solidFill>
              </a:rPr>
              <a:t>NQNyMas</a:t>
            </a:r>
            <a:r>
              <a:rPr lang="en-GB" sz="1600" dirty="0"/>
              <a:t> (because that its name in </a:t>
            </a:r>
            <a:r>
              <a:rPr lang="en-LU" sz="1600" dirty="0">
                <a:solidFill>
                  <a:srgbClr val="00B050"/>
                </a:solidFill>
              </a:rPr>
              <a:t>DataSAR/SAR_AUX_FILES/DEM/SRTM30/ALL/</a:t>
            </a:r>
            <a:r>
              <a:rPr lang="en-GB" sz="1600" dirty="0"/>
              <a:t>)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CROP = </a:t>
            </a:r>
            <a:r>
              <a:rPr lang="en-GB" sz="1600" dirty="0" err="1">
                <a:solidFill>
                  <a:srgbClr val="00B050"/>
                </a:solidFill>
              </a:rPr>
              <a:t>CROPno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dirty="0"/>
              <a:t>&amp; REGION = </a:t>
            </a:r>
            <a:r>
              <a:rPr lang="en-GB" sz="1600" dirty="0" err="1">
                <a:solidFill>
                  <a:srgbClr val="00B050"/>
                </a:solidFill>
              </a:rPr>
              <a:t>Domuyo_Laguna</a:t>
            </a:r>
            <a:r>
              <a:rPr lang="en-GB" sz="1600" dirty="0"/>
              <a:t> (or any other that makes sense to you)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INTERFML = </a:t>
            </a:r>
            <a:r>
              <a:rPr lang="en-GB" sz="1600" dirty="0">
                <a:solidFill>
                  <a:srgbClr val="00B050"/>
                </a:solidFill>
              </a:rPr>
              <a:t>8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POWSPECSMOOTHFACT = </a:t>
            </a:r>
            <a:r>
              <a:rPr lang="en-GB" sz="1600" dirty="0">
                <a:solidFill>
                  <a:srgbClr val="00B050"/>
                </a:solidFill>
              </a:rPr>
              <a:t>0</a:t>
            </a:r>
            <a:r>
              <a:rPr lang="en-GB" sz="1600" dirty="0"/>
              <a:t> (because we are not interested in filtered </a:t>
            </a:r>
            <a:r>
              <a:rPr lang="en-GB" sz="1600" dirty="0" err="1"/>
              <a:t>interf</a:t>
            </a:r>
            <a:r>
              <a:rPr lang="en-GB" sz="1600" dirty="0"/>
              <a:t>. and it will spare time)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APPLYMASK = </a:t>
            </a:r>
            <a:r>
              <a:rPr lang="en-GB" sz="1600" dirty="0" err="1">
                <a:solidFill>
                  <a:srgbClr val="00B050"/>
                </a:solidFill>
              </a:rPr>
              <a:t>APPLYMASKno</a:t>
            </a:r>
            <a:endParaRPr lang="en-GB" sz="1600" dirty="0"/>
          </a:p>
          <a:p>
            <a:pPr lvl="4"/>
            <a:r>
              <a:rPr lang="en-GB" sz="1600" dirty="0"/>
              <a:t>And/or compare with provided </a:t>
            </a:r>
            <a:r>
              <a:rPr lang="en-LU" sz="1600" dirty="0">
                <a:solidFill>
                  <a:srgbClr val="00B050"/>
                </a:solidFill>
              </a:rPr>
              <a:t>DataSAR/SAR_AUX_FILES/Param_files/S1/ARG_DOMU…/</a:t>
            </a:r>
            <a:r>
              <a:rPr lang="en-GB" sz="1600" dirty="0"/>
              <a:t> </a:t>
            </a:r>
            <a:r>
              <a:rPr lang="en-GB" sz="1600" i="1" dirty="0">
                <a:solidFill>
                  <a:srgbClr val="00B0F0"/>
                </a:solidFill>
              </a:rPr>
              <a:t>LaunchMTparam_S1_Arg_Domu_Laguna_D_83_Z1_ML8_MassProcess_Coreg.txt</a:t>
            </a:r>
            <a:endParaRPr lang="en-GB" sz="1600" dirty="0"/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run </a:t>
            </a:r>
          </a:p>
          <a:p>
            <a:pPr lvl="4">
              <a:spcAft>
                <a:spcPts val="600"/>
              </a:spcAft>
            </a:pPr>
            <a:r>
              <a:rPr lang="nl-BE" sz="1600" b="1" i="1" dirty="0"/>
              <a:t>SuperMasterCoreg.sh </a:t>
            </a:r>
            <a:r>
              <a:rPr lang="en-GB" sz="1600" i="1" dirty="0" err="1">
                <a:solidFill>
                  <a:srgbClr val="00B0F0"/>
                </a:solidFill>
              </a:rPr>
              <a:t>LaunchMTparam.txt</a:t>
            </a:r>
            <a:r>
              <a:rPr lang="en-GB" sz="1600" i="1" dirty="0">
                <a:solidFill>
                  <a:srgbClr val="00B050"/>
                </a:solidFill>
              </a:rPr>
              <a:t>  </a:t>
            </a:r>
            <a:r>
              <a:rPr lang="en-GB" sz="1600" dirty="0">
                <a:solidFill>
                  <a:srgbClr val="00B050"/>
                </a:solidFill>
              </a:rPr>
              <a:t>FORCE </a:t>
            </a:r>
            <a:r>
              <a:rPr lang="en-GB" sz="1600" dirty="0"/>
              <a:t>		</a:t>
            </a:r>
            <a:br>
              <a:rPr lang="en-GB" sz="1600" dirty="0"/>
            </a:br>
            <a:r>
              <a:rPr lang="en-GB" sz="1600" dirty="0"/>
              <a:t>	(</a:t>
            </a:r>
            <a:r>
              <a:rPr lang="en-GB" sz="1600" dirty="0">
                <a:solidFill>
                  <a:srgbClr val="00B050"/>
                </a:solidFill>
              </a:rPr>
              <a:t>FORCE</a:t>
            </a:r>
            <a:r>
              <a:rPr lang="en-GB" sz="1600" dirty="0"/>
              <a:t> = in case wrong DEM already exist in</a:t>
            </a:r>
            <a:br>
              <a:rPr lang="en-GB" sz="1600" dirty="0"/>
            </a:br>
            <a:r>
              <a:rPr lang="en-GB" sz="1600" dirty="0"/>
              <a:t>	</a:t>
            </a:r>
            <a:r>
              <a:rPr lang="en-GB" sz="1600" dirty="0">
                <a:solidFill>
                  <a:srgbClr val="00B050"/>
                </a:solidFill>
              </a:rPr>
              <a:t>SAR_CSL/S1/ARG_DOMU_LAGUNA_D83_Tst_Coreg/</a:t>
            </a:r>
            <a:r>
              <a:rPr lang="en-GB" sz="1600" dirty="0" err="1">
                <a:solidFill>
                  <a:srgbClr val="00B050"/>
                </a:solidFill>
              </a:rPr>
              <a:t>NoCrop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i="1" dirty="0" err="1">
                <a:solidFill>
                  <a:srgbClr val="00B050"/>
                </a:solidFill>
              </a:rPr>
              <a:t>img</a:t>
            </a:r>
            <a:r>
              <a:rPr lang="en-GB" sz="1600" dirty="0" err="1">
                <a:solidFill>
                  <a:srgbClr val="00B050"/>
                </a:solidFill>
              </a:rPr>
              <a:t>.csl</a:t>
            </a:r>
            <a:r>
              <a:rPr lang="en-GB" sz="1600" dirty="0">
                <a:solidFill>
                  <a:srgbClr val="00B050"/>
                </a:solidFill>
              </a:rPr>
              <a:t>/Data</a:t>
            </a:r>
            <a:r>
              <a:rPr lang="en-GB" sz="1600" dirty="0"/>
              <a:t>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4677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F935AB-5DF7-E1AE-82D0-939EA36F7A1C}"/>
              </a:ext>
            </a:extLst>
          </p:cNvPr>
          <p:cNvSpPr txBox="1"/>
          <p:nvPr/>
        </p:nvSpPr>
        <p:spPr>
          <a:xfrm>
            <a:off x="360000" y="2520000"/>
            <a:ext cx="1113195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Prepare a </a:t>
            </a:r>
            <a:r>
              <a:rPr lang="en-GB" sz="1600" i="1" dirty="0">
                <a:solidFill>
                  <a:schemeClr val="bg1">
                    <a:lumMod val="75000"/>
                  </a:schemeClr>
                </a:solidFill>
              </a:rPr>
              <a:t>LaunchMTparam_S1_Arg_Domu_Laguna_D_83_Z1_ML8_MassProcess_Coreg.txt : </a:t>
            </a:r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Run 	</a:t>
            </a:r>
            <a:r>
              <a:rPr lang="en-GB" sz="1600" dirty="0"/>
              <a:t>	</a:t>
            </a:r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>
                <a:effectLst/>
                <a:ea typeface="Times New Roman" panose="02020603050405020304" pitchFamily="18" charset="0"/>
              </a:rPr>
              <a:t>Check your results in </a:t>
            </a:r>
            <a:br>
              <a:rPr lang="nl-BE" sz="1600" dirty="0">
                <a:effectLst/>
                <a:ea typeface="Times New Roman" panose="02020603050405020304" pitchFamily="18" charset="0"/>
              </a:rPr>
            </a:br>
            <a:r>
              <a:rPr lang="nl-BE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…/1650/</a:t>
            </a:r>
            <a:r>
              <a:rPr lang="en-GB" sz="1600" dirty="0">
                <a:solidFill>
                  <a:srgbClr val="00B050"/>
                </a:solidFill>
              </a:rPr>
              <a:t>SAR_SM/RESAMPLED/S1/ARG_DOMU_LAGUNA_D83_Tst_Coreg/SMNoCrop_SM20210427/</a:t>
            </a:r>
            <a:r>
              <a:rPr lang="en-GB" sz="1600" i="1" dirty="0">
                <a:solidFill>
                  <a:srgbClr val="00B050"/>
                </a:solidFill>
              </a:rPr>
              <a:t>pairs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    and </a:t>
            </a:r>
          </a:p>
          <a:p>
            <a:pPr lvl="3">
              <a:spcAft>
                <a:spcPts val="600"/>
              </a:spcAft>
            </a:pPr>
            <a:r>
              <a:rPr lang="en-GB" sz="1600" dirty="0">
                <a:solidFill>
                  <a:srgbClr val="00B050"/>
                </a:solidFill>
              </a:rPr>
              <a:t>     …/1650/SAR_CSL/S1/ARG_DOMU_LAGUNA_D83_Tst_Coreg/</a:t>
            </a:r>
            <a:r>
              <a:rPr lang="en-GB" sz="1600" dirty="0" err="1">
                <a:solidFill>
                  <a:srgbClr val="00B050"/>
                </a:solidFill>
              </a:rPr>
              <a:t>NoCrop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i="1" dirty="0" err="1">
                <a:solidFill>
                  <a:srgbClr val="00B050"/>
                </a:solidFill>
              </a:rPr>
              <a:t>images</a:t>
            </a:r>
            <a:r>
              <a:rPr lang="en-GB" sz="1600" dirty="0" err="1">
                <a:solidFill>
                  <a:srgbClr val="00B050"/>
                </a:solidFill>
              </a:rPr>
              <a:t>.csl</a:t>
            </a:r>
            <a:r>
              <a:rPr lang="en-GB" sz="1600" dirty="0">
                <a:solidFill>
                  <a:srgbClr val="00B050"/>
                </a:solidFill>
              </a:rPr>
              <a:t>/Data/</a:t>
            </a:r>
            <a:r>
              <a:rPr lang="en-GB" sz="1600" dirty="0" err="1">
                <a:solidFill>
                  <a:srgbClr val="0070C0"/>
                </a:solidFill>
              </a:rPr>
              <a:t>externalSlantRangeDEM</a:t>
            </a:r>
            <a:br>
              <a:rPr lang="en-GB" sz="1600" dirty="0">
                <a:solidFill>
                  <a:srgbClr val="0070C0"/>
                </a:solidFill>
              </a:rPr>
            </a:br>
            <a:r>
              <a:rPr lang="en-GB" sz="1600" dirty="0">
                <a:solidFill>
                  <a:srgbClr val="00B050"/>
                </a:solidFill>
              </a:rPr>
              <a:t>     …/1650/SAR_CSL/S1/ARG_DOMU_LAGUNA_D83_Tst_Coreg/</a:t>
            </a:r>
            <a:r>
              <a:rPr lang="en-GB" sz="1600" dirty="0" err="1">
                <a:solidFill>
                  <a:srgbClr val="00B050"/>
                </a:solidFill>
              </a:rPr>
              <a:t>NoCrop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i="1" dirty="0" err="1">
                <a:solidFill>
                  <a:srgbClr val="00B050"/>
                </a:solidFill>
              </a:rPr>
              <a:t>images</a:t>
            </a:r>
            <a:r>
              <a:rPr lang="en-GB" sz="1600" dirty="0" err="1">
                <a:solidFill>
                  <a:srgbClr val="00B050"/>
                </a:solidFill>
              </a:rPr>
              <a:t>.csl</a:t>
            </a:r>
            <a:r>
              <a:rPr lang="en-GB" sz="1600" dirty="0">
                <a:solidFill>
                  <a:srgbClr val="00B050"/>
                </a:solidFill>
              </a:rPr>
              <a:t>/Info/</a:t>
            </a:r>
            <a:r>
              <a:rPr lang="en-GB" sz="1600" dirty="0" err="1">
                <a:solidFill>
                  <a:srgbClr val="0070C0"/>
                </a:solidFill>
              </a:rPr>
              <a:t>externalSlantRangeDEM.txt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BA1DA-F8E6-643A-E78E-0CFF129838D8}"/>
              </a:ext>
            </a:extLst>
          </p:cNvPr>
          <p:cNvSpPr txBox="1"/>
          <p:nvPr/>
        </p:nvSpPr>
        <p:spPr>
          <a:xfrm>
            <a:off x="900000" y="1008000"/>
            <a:ext cx="104898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Building the baseline plot and selecting the Super Master</a:t>
            </a:r>
          </a:p>
          <a:p>
            <a:endParaRPr lang="nl-BE" sz="1000" b="1" dirty="0"/>
          </a:p>
          <a:p>
            <a:r>
              <a:rPr lang="en-GB" b="1" dirty="0" err="1"/>
              <a:t>Coregistration</a:t>
            </a:r>
            <a:r>
              <a:rPr lang="en-GB" b="1" dirty="0"/>
              <a:t> on the Super Master:</a:t>
            </a:r>
          </a:p>
          <a:p>
            <a:pPr lvl="1">
              <a:spcAft>
                <a:spcPts val="600"/>
              </a:spcAft>
            </a:pPr>
            <a:br>
              <a:rPr lang="nl-BE" sz="1600" b="1" dirty="0"/>
            </a:br>
            <a:r>
              <a:rPr lang="nl-BE" sz="1600" dirty="0"/>
              <a:t>To practice, let’s coregister few S1 –IW images for the region of Domuyo – Laguna del Maule</a:t>
            </a:r>
            <a:r>
              <a:rPr lang="nl-BE" sz="1600" b="1" dirty="0"/>
              <a:t> </a:t>
            </a: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563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the Super Master</a:t>
            </a:r>
          </a:p>
          <a:p>
            <a:r>
              <a:rPr lang="en-GB" b="1" dirty="0"/>
              <a:t>Mass Processing: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/>
              <a:t>SuperMaster_MassProc.sh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0FC658-C9BA-1A07-5CB5-2D2A7264C344}"/>
              </a:ext>
            </a:extLst>
          </p:cNvPr>
          <p:cNvSpPr txBox="1"/>
          <p:nvPr/>
        </p:nvSpPr>
        <p:spPr>
          <a:xfrm>
            <a:off x="360000" y="2520000"/>
            <a:ext cx="117854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It will compute each </a:t>
            </a:r>
            <a:r>
              <a:rPr lang="en-GB" sz="1600" u="sng" dirty="0"/>
              <a:t>interferometric pairs </a:t>
            </a:r>
            <a:r>
              <a:rPr lang="en-GB" sz="1600" dirty="0"/>
              <a:t>from a provided list in a directory </a:t>
            </a:r>
            <a:r>
              <a:rPr lang="en-US" sz="1600" dirty="0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…</a:t>
            </a:r>
            <a:r>
              <a:rPr lang="en-US" sz="1600" dirty="0">
                <a:solidFill>
                  <a:srgbClr val="00B14F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/PROCESS/AS/</a:t>
            </a:r>
            <a:r>
              <a:rPr lang="en-US" sz="1600" i="1" dirty="0">
                <a:solidFill>
                  <a:srgbClr val="00B14F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SAT</a:t>
            </a:r>
            <a:r>
              <a:rPr lang="en-US" sz="1600" dirty="0">
                <a:solidFill>
                  <a:srgbClr val="00B14F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/</a:t>
            </a:r>
            <a:r>
              <a:rPr lang="en-US" sz="1600" i="1" u="sng" dirty="0">
                <a:solidFill>
                  <a:srgbClr val="00B14F"/>
                </a:solidFill>
                <a:effectLst/>
                <a:ea typeface="Times New Roman" panose="02020603050405020304" pitchFamily="18" charset="0"/>
                <a:cs typeface="Calibri Light" panose="020F0302020204030204" pitchFamily="34" charset="0"/>
              </a:rPr>
              <a:t>MAS_SLV</a:t>
            </a:r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It will then move them in the final destination directory, that is </a:t>
            </a:r>
            <a:br>
              <a:rPr lang="en-GB" sz="1600" dirty="0"/>
            </a:br>
            <a:r>
              <a:rPr lang="en-GB" sz="1600" dirty="0"/>
              <a:t>	</a:t>
            </a:r>
            <a:r>
              <a:rPr lang="en-GB" sz="1600" dirty="0">
                <a:solidFill>
                  <a:srgbClr val="00B050"/>
                </a:solidFill>
              </a:rPr>
              <a:t>…/SAR_MASSPROCESS/</a:t>
            </a:r>
            <a:r>
              <a:rPr lang="en-GB" sz="1600" i="1" dirty="0">
                <a:solidFill>
                  <a:srgbClr val="00B050"/>
                </a:solidFill>
              </a:rPr>
              <a:t>SAT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i="1" dirty="0">
                <a:solidFill>
                  <a:srgbClr val="00B050"/>
                </a:solidFill>
              </a:rPr>
              <a:t>REGION_TRACK</a:t>
            </a:r>
            <a:r>
              <a:rPr lang="en-GB" sz="1600" dirty="0">
                <a:solidFill>
                  <a:srgbClr val="00B050"/>
                </a:solidFill>
              </a:rPr>
              <a:t>/</a:t>
            </a:r>
            <a:r>
              <a:rPr lang="en-GB" sz="1600" dirty="0" err="1">
                <a:solidFill>
                  <a:srgbClr val="00B050"/>
                </a:solidFill>
              </a:rPr>
              <a:t>SMCrop_SM_</a:t>
            </a:r>
            <a:r>
              <a:rPr lang="en-GB" sz="1600" i="1" dirty="0" err="1">
                <a:solidFill>
                  <a:srgbClr val="00B050"/>
                </a:solidFill>
              </a:rPr>
              <a:t>DATESM</a:t>
            </a:r>
            <a:r>
              <a:rPr lang="en-GB" sz="1600" dirty="0" err="1">
                <a:solidFill>
                  <a:srgbClr val="00B050"/>
                </a:solidFill>
              </a:rPr>
              <a:t>_</a:t>
            </a:r>
            <a:r>
              <a:rPr lang="en-GB" sz="1600" i="1" dirty="0" err="1">
                <a:solidFill>
                  <a:srgbClr val="00B050"/>
                </a:solidFill>
              </a:rPr>
              <a:t>CROPNAME</a:t>
            </a:r>
            <a:r>
              <a:rPr lang="en-GB" sz="1600" i="1" dirty="0">
                <a:solidFill>
                  <a:srgbClr val="00B050"/>
                </a:solidFill>
              </a:rPr>
              <a:t>/</a:t>
            </a:r>
            <a:endParaRPr lang="en-GB" sz="1600" dirty="0"/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As soon as a pair is processed, it will also move the </a:t>
            </a:r>
            <a:r>
              <a:rPr lang="en-GB" sz="1600" u="sng" dirty="0"/>
              <a:t>geocoded products</a:t>
            </a:r>
            <a:r>
              <a:rPr lang="en-GB" sz="1600" dirty="0"/>
              <a:t> in a </a:t>
            </a:r>
            <a:r>
              <a:rPr lang="en-GB" sz="1600" dirty="0">
                <a:solidFill>
                  <a:srgbClr val="00B050"/>
                </a:solidFill>
              </a:rPr>
              <a:t>Geocoded</a:t>
            </a:r>
            <a:r>
              <a:rPr lang="en-GB" sz="1600" dirty="0"/>
              <a:t> directory located in the final destination directory, in subdirectories named by their type:</a:t>
            </a:r>
            <a:br>
              <a:rPr lang="en-GB" sz="1600" dirty="0"/>
            </a:br>
            <a:r>
              <a:rPr lang="en-GB" sz="1400" dirty="0"/>
              <a:t>	</a:t>
            </a:r>
            <a:r>
              <a:rPr lang="en-GB" sz="1400" dirty="0">
                <a:solidFill>
                  <a:srgbClr val="00B050"/>
                </a:solidFill>
              </a:rPr>
              <a:t>…/SAR_MASSPROCESS/</a:t>
            </a:r>
            <a:r>
              <a:rPr lang="en-GB" sz="1400" i="1" dirty="0">
                <a:solidFill>
                  <a:srgbClr val="00B050"/>
                </a:solidFill>
              </a:rPr>
              <a:t>SAT</a:t>
            </a:r>
            <a:r>
              <a:rPr lang="en-GB" sz="1400" dirty="0">
                <a:solidFill>
                  <a:srgbClr val="00B050"/>
                </a:solidFill>
              </a:rPr>
              <a:t>/</a:t>
            </a:r>
            <a:r>
              <a:rPr lang="en-GB" sz="1400" i="1" dirty="0">
                <a:solidFill>
                  <a:srgbClr val="00B050"/>
                </a:solidFill>
              </a:rPr>
              <a:t>REGION_TRACK</a:t>
            </a:r>
            <a:r>
              <a:rPr lang="en-GB" sz="1400" dirty="0">
                <a:solidFill>
                  <a:srgbClr val="00B050"/>
                </a:solidFill>
              </a:rPr>
              <a:t>/</a:t>
            </a:r>
            <a:r>
              <a:rPr lang="en-GB" sz="1400" dirty="0" err="1">
                <a:solidFill>
                  <a:srgbClr val="00B050"/>
                </a:solidFill>
              </a:rPr>
              <a:t>SMCrop_SM_</a:t>
            </a:r>
            <a:r>
              <a:rPr lang="en-GB" sz="1400" i="1" dirty="0" err="1">
                <a:solidFill>
                  <a:srgbClr val="00B050"/>
                </a:solidFill>
              </a:rPr>
              <a:t>DATESM</a:t>
            </a:r>
            <a:r>
              <a:rPr lang="en-GB" sz="1400" dirty="0" err="1">
                <a:solidFill>
                  <a:srgbClr val="00B050"/>
                </a:solidFill>
              </a:rPr>
              <a:t>_</a:t>
            </a:r>
            <a:r>
              <a:rPr lang="en-GB" sz="1400" i="1" dirty="0" err="1">
                <a:solidFill>
                  <a:srgbClr val="00B050"/>
                </a:solidFill>
              </a:rPr>
              <a:t>CROPNAME</a:t>
            </a:r>
            <a:r>
              <a:rPr lang="en-GB" sz="1400" i="1" dirty="0">
                <a:solidFill>
                  <a:srgbClr val="00B050"/>
                </a:solidFill>
              </a:rPr>
              <a:t>/</a:t>
            </a:r>
            <a:r>
              <a:rPr lang="en-GB" sz="1400" dirty="0">
                <a:solidFill>
                  <a:srgbClr val="00B050"/>
                </a:solidFill>
              </a:rPr>
              <a:t>Geocoded/</a:t>
            </a:r>
            <a:r>
              <a:rPr lang="en-GB" sz="1400" dirty="0" err="1">
                <a:solidFill>
                  <a:srgbClr val="00B050"/>
                </a:solidFill>
              </a:rPr>
              <a:t>Ampli</a:t>
            </a:r>
            <a:br>
              <a:rPr lang="en-GB" sz="1400" dirty="0">
                <a:solidFill>
                  <a:srgbClr val="00B050"/>
                </a:solidFill>
              </a:rPr>
            </a:br>
            <a:r>
              <a:rPr lang="en-GB" sz="1400" dirty="0">
                <a:solidFill>
                  <a:srgbClr val="00B050"/>
                </a:solidFill>
              </a:rPr>
              <a:t>								   /</a:t>
            </a:r>
            <a:r>
              <a:rPr lang="en-GB" sz="1400" dirty="0" err="1">
                <a:solidFill>
                  <a:srgbClr val="00B050"/>
                </a:solidFill>
              </a:rPr>
              <a:t>Coh</a:t>
            </a:r>
            <a:br>
              <a:rPr lang="en-GB" sz="1400" dirty="0">
                <a:solidFill>
                  <a:srgbClr val="00B050"/>
                </a:solidFill>
              </a:rPr>
            </a:br>
            <a:r>
              <a:rPr lang="en-GB" sz="1400" dirty="0">
                <a:solidFill>
                  <a:srgbClr val="00B050"/>
                </a:solidFill>
              </a:rPr>
              <a:t>								   /Defo</a:t>
            </a:r>
            <a:br>
              <a:rPr lang="en-GB" sz="1400" dirty="0">
                <a:solidFill>
                  <a:srgbClr val="00B050"/>
                </a:solidFill>
              </a:rPr>
            </a:br>
            <a:r>
              <a:rPr lang="en-GB" sz="1400" dirty="0">
                <a:solidFill>
                  <a:srgbClr val="00B050"/>
                </a:solidFill>
              </a:rPr>
              <a:t>								   /</a:t>
            </a:r>
            <a:r>
              <a:rPr lang="en-GB" sz="1400" dirty="0" err="1">
                <a:solidFill>
                  <a:srgbClr val="00B050"/>
                </a:solidFill>
              </a:rPr>
              <a:t>DefoInterpol</a:t>
            </a:r>
            <a:br>
              <a:rPr lang="en-GB" sz="1400" dirty="0">
                <a:solidFill>
                  <a:srgbClr val="00B050"/>
                </a:solidFill>
              </a:rPr>
            </a:br>
            <a:r>
              <a:rPr lang="en-GB" sz="1400" dirty="0">
                <a:solidFill>
                  <a:srgbClr val="00B050"/>
                </a:solidFill>
              </a:rPr>
              <a:t>								   /</a:t>
            </a:r>
            <a:r>
              <a:rPr lang="en-GB" sz="1400" dirty="0" err="1">
                <a:solidFill>
                  <a:srgbClr val="00B050"/>
                </a:solidFill>
              </a:rPr>
              <a:t>DefoInterpolDetrend</a:t>
            </a:r>
            <a:br>
              <a:rPr lang="en-GB" sz="1400" dirty="0">
                <a:solidFill>
                  <a:srgbClr val="00B050"/>
                </a:solidFill>
              </a:rPr>
            </a:br>
            <a:r>
              <a:rPr lang="en-GB" sz="1400" dirty="0">
                <a:solidFill>
                  <a:srgbClr val="00B050"/>
                </a:solidFill>
              </a:rPr>
              <a:t>								   /DefoInterpolx2Detrend</a:t>
            </a:r>
            <a:br>
              <a:rPr lang="en-GB" sz="1400" dirty="0">
                <a:solidFill>
                  <a:srgbClr val="00B050"/>
                </a:solidFill>
              </a:rPr>
            </a:br>
            <a:r>
              <a:rPr lang="en-GB" sz="1400" dirty="0">
                <a:solidFill>
                  <a:srgbClr val="00B050"/>
                </a:solidFill>
              </a:rPr>
              <a:t>								   /</a:t>
            </a:r>
            <a:r>
              <a:rPr lang="en-GB" sz="1400" dirty="0" err="1">
                <a:solidFill>
                  <a:srgbClr val="00B050"/>
                </a:solidFill>
              </a:rPr>
              <a:t>InterfFilt</a:t>
            </a:r>
            <a:br>
              <a:rPr lang="en-GB" sz="1400" dirty="0">
                <a:solidFill>
                  <a:srgbClr val="00B050"/>
                </a:solidFill>
              </a:rPr>
            </a:br>
            <a:r>
              <a:rPr lang="en-GB" sz="1400" dirty="0">
                <a:solidFill>
                  <a:srgbClr val="00B050"/>
                </a:solidFill>
              </a:rPr>
              <a:t>								   /</a:t>
            </a:r>
            <a:r>
              <a:rPr lang="en-GB" sz="1400" dirty="0" err="1">
                <a:solidFill>
                  <a:srgbClr val="00B050"/>
                </a:solidFill>
              </a:rPr>
              <a:t>InterfResid</a:t>
            </a:r>
            <a:br>
              <a:rPr lang="en-GB" sz="1400" dirty="0">
                <a:solidFill>
                  <a:srgbClr val="00B050"/>
                </a:solidFill>
              </a:rPr>
            </a:br>
            <a:r>
              <a:rPr lang="en-GB" sz="1400" dirty="0">
                <a:solidFill>
                  <a:srgbClr val="00B050"/>
                </a:solidFill>
              </a:rPr>
              <a:t>								   /</a:t>
            </a:r>
            <a:r>
              <a:rPr lang="en-GB" sz="1400" dirty="0" err="1">
                <a:solidFill>
                  <a:srgbClr val="00B050"/>
                </a:solidFill>
              </a:rPr>
              <a:t>UnwrapPhase</a:t>
            </a:r>
            <a:endParaRPr lang="en-GB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0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D62B58-E6CC-3644-A6EB-9652A8142F65}"/>
              </a:ext>
            </a:extLst>
          </p:cNvPr>
          <p:cNvSpPr/>
          <p:nvPr/>
        </p:nvSpPr>
        <p:spPr>
          <a:xfrm>
            <a:off x="0" y="6406190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563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the Super Master</a:t>
            </a:r>
          </a:p>
          <a:p>
            <a:r>
              <a:rPr lang="en-GB" b="1" dirty="0"/>
              <a:t>Mass Processing: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/>
              <a:t>SuperMaster_MassProc.sh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0FC658-C9BA-1A07-5CB5-2D2A7264C344}"/>
              </a:ext>
            </a:extLst>
          </p:cNvPr>
          <p:cNvSpPr txBox="1"/>
          <p:nvPr/>
        </p:nvSpPr>
        <p:spPr>
          <a:xfrm>
            <a:off x="360000" y="2520000"/>
            <a:ext cx="11584464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Note that if the </a:t>
            </a:r>
            <a:r>
              <a:rPr lang="en-GB" sz="1600" dirty="0">
                <a:solidFill>
                  <a:srgbClr val="00B050"/>
                </a:solidFill>
              </a:rPr>
              <a:t>PROCESS</a:t>
            </a:r>
            <a:r>
              <a:rPr lang="en-GB" sz="1600" dirty="0"/>
              <a:t> directory is not on the same hard disc as the </a:t>
            </a:r>
            <a:r>
              <a:rPr lang="en-GB" sz="1600" dirty="0">
                <a:solidFill>
                  <a:srgbClr val="00B050"/>
                </a:solidFill>
              </a:rPr>
              <a:t>Geocoded directory</a:t>
            </a:r>
            <a:r>
              <a:rPr lang="en-GB" sz="1600" dirty="0"/>
              <a:t>, it will copy instead of move the pair directories and only erase them from </a:t>
            </a:r>
            <a:r>
              <a:rPr lang="en-GB" sz="1600" dirty="0">
                <a:solidFill>
                  <a:srgbClr val="00B050"/>
                </a:solidFill>
              </a:rPr>
              <a:t>PROCESS</a:t>
            </a:r>
            <a:r>
              <a:rPr lang="en-GB" sz="1600" dirty="0"/>
              <a:t> when all the pairs are processed and when it has confirmed that everything was copied to the final directory. </a:t>
            </a:r>
            <a:br>
              <a:rPr lang="en-GB" sz="1600" dirty="0"/>
            </a:br>
            <a:r>
              <a:rPr lang="en-GB" sz="1600" dirty="0"/>
              <a:t>This prevents losing results in case of connection loss between discs. </a:t>
            </a:r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endParaRPr lang="en-GB" sz="1000" dirty="0"/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In a similar way, it will copy the </a:t>
            </a:r>
            <a:r>
              <a:rPr lang="en-GB" sz="1600" dirty="0" err="1"/>
              <a:t>rasters</a:t>
            </a:r>
            <a:r>
              <a:rPr lang="en-GB" sz="1600" dirty="0"/>
              <a:t> (</a:t>
            </a:r>
            <a:r>
              <a:rPr lang="en-GB" sz="1600" dirty="0" err="1"/>
              <a:t>quicklook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.</a:t>
            </a:r>
            <a:r>
              <a:rPr lang="en-GB" sz="1600" dirty="0" err="1">
                <a:solidFill>
                  <a:srgbClr val="00B050"/>
                </a:solidFill>
              </a:rPr>
              <a:t>ras</a:t>
            </a:r>
            <a:r>
              <a:rPr lang="en-GB" sz="1600" dirty="0"/>
              <a:t>) of the geocoded products in a </a:t>
            </a:r>
            <a:r>
              <a:rPr lang="en-GB" sz="1600" dirty="0" err="1">
                <a:solidFill>
                  <a:srgbClr val="00B050"/>
                </a:solidFill>
              </a:rPr>
              <a:t>GeocodedRasters</a:t>
            </a:r>
            <a:r>
              <a:rPr lang="en-GB" sz="1600" dirty="0"/>
              <a:t> directory located in the final destination directory, in subdirectories named by their type. These </a:t>
            </a:r>
            <a:r>
              <a:rPr lang="en-GB" sz="1600" dirty="0" err="1"/>
              <a:t>quicklooks</a:t>
            </a:r>
            <a:r>
              <a:rPr lang="en-GB" sz="1600" dirty="0"/>
              <a:t> also remain in the pair directories.</a:t>
            </a:r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endParaRPr lang="en-GB" sz="1000" dirty="0"/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Syntax (</a:t>
            </a:r>
            <a:r>
              <a:rPr lang="en-GB" sz="1600" dirty="0">
                <a:solidFill>
                  <a:srgbClr val="FF0000"/>
                </a:solidFill>
              </a:rPr>
              <a:t>see manual § 5.3</a:t>
            </a:r>
            <a:r>
              <a:rPr lang="en-GB" sz="1600" dirty="0"/>
              <a:t>)</a:t>
            </a:r>
          </a:p>
          <a:p>
            <a:pPr lvl="4">
              <a:spcAft>
                <a:spcPts val="600"/>
              </a:spcAft>
            </a:pPr>
            <a:r>
              <a:rPr lang="nl-BE" sz="1600" b="1" i="1" dirty="0"/>
              <a:t>SuperMaster_</a:t>
            </a:r>
            <a:r>
              <a:rPr lang="nl-BE" sz="1600" b="1" dirty="0"/>
              <a:t> MassProc</a:t>
            </a:r>
            <a:r>
              <a:rPr lang="nl-BE" sz="1600" b="1" i="1" dirty="0"/>
              <a:t>.sh   </a:t>
            </a:r>
            <a:r>
              <a:rPr lang="nl-BE" sz="1600" i="1" dirty="0">
                <a:solidFill>
                  <a:srgbClr val="00B050"/>
                </a:solidFill>
              </a:rPr>
              <a:t>ListOfPairs   </a:t>
            </a:r>
            <a:r>
              <a:rPr lang="en-GB" sz="1600" i="1" dirty="0" err="1">
                <a:solidFill>
                  <a:srgbClr val="00B0F0"/>
                </a:solidFill>
              </a:rPr>
              <a:t>LaunchMTparam.txt</a:t>
            </a:r>
            <a:r>
              <a:rPr lang="en-GB" sz="1600" i="1" dirty="0">
                <a:solidFill>
                  <a:srgbClr val="00B050"/>
                </a:solidFill>
              </a:rPr>
              <a:t>  [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-f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or </a:t>
            </a:r>
            <a:r>
              <a:rPr lang="en-US" sz="1600" dirty="0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-list=</a:t>
            </a:r>
            <a:r>
              <a:rPr lang="en-US" sz="1600" i="1" dirty="0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filename</a:t>
            </a:r>
            <a:r>
              <a:rPr lang="en-LU" sz="1600" dirty="0">
                <a:effectLst/>
              </a:rPr>
              <a:t> </a:t>
            </a:r>
            <a:r>
              <a:rPr lang="en-GB" sz="1600" i="1" dirty="0">
                <a:solidFill>
                  <a:srgbClr val="00B050"/>
                </a:solidFill>
              </a:rPr>
              <a:t>]</a:t>
            </a:r>
            <a:br>
              <a:rPr lang="en-GB" sz="1600" i="1" dirty="0">
                <a:solidFill>
                  <a:srgbClr val="00B050"/>
                </a:solidFill>
              </a:rPr>
            </a:br>
            <a:r>
              <a:rPr lang="en-GB" sz="1600" i="1" dirty="0">
                <a:solidFill>
                  <a:srgbClr val="00B050"/>
                </a:solidFill>
              </a:rPr>
              <a:t>     </a:t>
            </a:r>
            <a:r>
              <a:rPr lang="en-GB" sz="1600" dirty="0"/>
              <a:t>where</a:t>
            </a:r>
            <a:r>
              <a:rPr lang="nl-BE" sz="1600" i="1" dirty="0">
                <a:solidFill>
                  <a:srgbClr val="00B050"/>
                </a:solidFill>
              </a:rPr>
              <a:t>	ListOfPairs</a:t>
            </a:r>
            <a:r>
              <a:rPr lang="en-GB" sz="1600" i="1" dirty="0">
                <a:solidFill>
                  <a:srgbClr val="00B050"/>
                </a:solidFill>
              </a:rPr>
              <a:t> </a:t>
            </a:r>
            <a:r>
              <a:rPr lang="en-GB" sz="1600" dirty="0"/>
              <a:t>is</a:t>
            </a:r>
            <a:r>
              <a:rPr lang="en-GB" sz="1600" i="1" dirty="0"/>
              <a:t> a </a:t>
            </a:r>
            <a:r>
              <a:rPr lang="en-US" sz="1600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 of pairs to process 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(see e.g. </a:t>
            </a:r>
            <a:r>
              <a:rPr lang="en-US" sz="1600" dirty="0">
                <a:solidFill>
                  <a:srgbClr val="00B0F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table_0_</a:t>
            </a:r>
            <a:r>
              <a:rPr lang="en-US" sz="16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BP</a:t>
            </a:r>
            <a:r>
              <a:rPr lang="en-US" sz="1600" dirty="0">
                <a:solidFill>
                  <a:srgbClr val="00B0F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_0_</a:t>
            </a:r>
            <a:r>
              <a:rPr lang="en-US" sz="16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BT</a:t>
            </a:r>
            <a:r>
              <a:rPr lang="en-US" sz="1600" dirty="0">
                <a:solidFill>
                  <a:srgbClr val="00B0F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.txt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computed by </a:t>
            </a:r>
            <a:r>
              <a:rPr lang="en-US" sz="1600" b="1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Prepa_MSBAS.sh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b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 -f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or </a:t>
            </a:r>
            <a:r>
              <a:rPr lang="en-US" sz="1600" dirty="0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-list=</a:t>
            </a:r>
            <a:r>
              <a:rPr lang="en-US" sz="1600" i="1" dirty="0">
                <a:solidFill>
                  <a:srgbClr val="00B14F"/>
                </a:solidFill>
                <a:effectLst/>
                <a:ea typeface="Times New Roman" panose="02020603050405020304" pitchFamily="18" charset="0"/>
              </a:rPr>
              <a:t>filename</a:t>
            </a:r>
            <a:r>
              <a:rPr lang="en-LU" sz="1600" dirty="0">
                <a:effectLst/>
              </a:rPr>
              <a:t> are optional to force a different type of list of pairs (</a:t>
            </a:r>
            <a:r>
              <a:rPr lang="en-GB" sz="1600" dirty="0">
                <a:solidFill>
                  <a:srgbClr val="FF0000"/>
                </a:solidFill>
              </a:rPr>
              <a:t>see manual § 5.</a:t>
            </a:r>
            <a:r>
              <a:rPr lang="en-LU" sz="1600" dirty="0">
                <a:effectLst/>
              </a:rPr>
              <a:t>)</a:t>
            </a:r>
            <a:endParaRPr lang="en-US" sz="160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228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56375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the Super Master</a:t>
            </a:r>
          </a:p>
          <a:p>
            <a:r>
              <a:rPr lang="en-GB" b="1" dirty="0"/>
              <a:t>Mass Processing: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SuperMaster_MassProc.sh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/>
              <a:t>__</a:t>
            </a:r>
            <a:r>
              <a:rPr lang="en-GB" sz="1600" b="1" dirty="0" err="1"/>
              <a:t>SplitSession.sh</a:t>
            </a:r>
            <a:endParaRPr lang="en-L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8A9C1-BB38-E0C0-714D-86C08ECB34A5}"/>
              </a:ext>
            </a:extLst>
          </p:cNvPr>
          <p:cNvSpPr txBox="1"/>
          <p:nvPr/>
        </p:nvSpPr>
        <p:spPr>
          <a:xfrm>
            <a:off x="1513255" y="2979838"/>
            <a:ext cx="10348893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1615" algn="just"/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To speed up the mass processing, launch several </a:t>
            </a:r>
            <a:r>
              <a:rPr lang="en-US" sz="1600" b="1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SuperMaster_MassProc.sh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sessions in parallel in separate terminals using </a:t>
            </a:r>
            <a:r>
              <a:rPr lang="en-US" sz="1600" b="1" i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__</a:t>
            </a:r>
            <a:r>
              <a:rPr lang="en-US" sz="1600" b="1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SplitSession.sh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</a:p>
          <a:p>
            <a:pPr marL="221615" algn="just"/>
            <a:endParaRPr lang="en-US" sz="160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21615" algn="just"/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The script must be provided with (</a:t>
            </a:r>
            <a:r>
              <a:rPr lang="en-US" sz="1600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see manual § 5.4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):</a:t>
            </a:r>
            <a:endParaRPr lang="en-LU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en-US" sz="16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 of pairs to process 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and to be split (see </a:t>
            </a:r>
            <a:r>
              <a:rPr lang="en-US" sz="1600" dirty="0">
                <a:solidFill>
                  <a:srgbClr val="00B0F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table_0_</a:t>
            </a:r>
            <a:r>
              <a:rPr lang="en-US" sz="16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BP</a:t>
            </a:r>
            <a:r>
              <a:rPr lang="en-US" sz="1600" dirty="0">
                <a:solidFill>
                  <a:srgbClr val="00B0F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_0_</a:t>
            </a:r>
            <a:r>
              <a:rPr lang="en-US" sz="1600" i="1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BT</a:t>
            </a:r>
            <a:r>
              <a:rPr lang="en-US" sz="1600" dirty="0">
                <a:solidFill>
                  <a:srgbClr val="00B0F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.txt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computed by </a:t>
            </a:r>
            <a:r>
              <a:rPr lang="en-US" sz="1600" b="1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Prepa_MSBAS.sh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US" sz="1600" i="1" dirty="0" err="1">
                <a:solidFill>
                  <a:srgbClr val="0070C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LaunchMTparameters.txt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file (with its full path) to be used</a:t>
            </a:r>
            <a:endParaRPr lang="en-LU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US" sz="16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parallel sessions 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to process the </a:t>
            </a:r>
            <a:r>
              <a:rPr lang="en-US" sz="16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DInSAR</a:t>
            </a:r>
            <a:endParaRPr lang="en-US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 4</a:t>
            </a:r>
            <a:r>
              <a:rPr lang="en-US" sz="1600" baseline="300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</a:t>
            </a:r>
            <a:r>
              <a: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parameter can be offered for undocumented option – see script for explanations </a:t>
            </a: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Beware: hard coded lines </a:t>
            </a:r>
            <a:r>
              <a: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must be tuned in the script for locating the discs where one can compute the different sessions. </a:t>
            </a:r>
            <a:endParaRPr lang="en-US" sz="16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5690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70687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the Super Master</a:t>
            </a:r>
          </a:p>
          <a:p>
            <a:r>
              <a:rPr lang="en-GB" b="1" dirty="0"/>
              <a:t>Mass Processing:</a:t>
            </a:r>
          </a:p>
          <a:p>
            <a:endParaRPr lang="en-GB" sz="1000" b="1" dirty="0"/>
          </a:p>
          <a:p>
            <a:pPr lvl="1"/>
            <a:r>
              <a:rPr lang="nl-BE" sz="1600" dirty="0"/>
              <a:t>To practice, let’s process few S1 – IW pairs for the region of Laguna del Maule</a:t>
            </a:r>
            <a:endParaRPr lang="en-L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16484-D554-5D97-F6D6-0BA05FCC7D85}"/>
              </a:ext>
            </a:extLst>
          </p:cNvPr>
          <p:cNvSpPr txBox="1"/>
          <p:nvPr/>
        </p:nvSpPr>
        <p:spPr>
          <a:xfrm>
            <a:off x="375641" y="2317523"/>
            <a:ext cx="11615388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Prepare a </a:t>
            </a:r>
            <a:r>
              <a:rPr lang="en-GB" sz="1600" i="1" dirty="0">
                <a:solidFill>
                  <a:srgbClr val="00B0F0"/>
                </a:solidFill>
              </a:rPr>
              <a:t>LaunchMTparam_S1_Arg_Domu_Laguna_D_83_Z1_ML8_MassProcess.txt</a:t>
            </a:r>
            <a:r>
              <a:rPr lang="en-GB" sz="1600" i="1" dirty="0">
                <a:solidFill>
                  <a:srgbClr val="00B050"/>
                </a:solidFill>
              </a:rPr>
              <a:t> :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TRKDIR = </a:t>
            </a:r>
            <a:r>
              <a:rPr lang="en-GB" sz="1600" dirty="0">
                <a:solidFill>
                  <a:srgbClr val="00B050"/>
                </a:solidFill>
              </a:rPr>
              <a:t>ARG_DOMU_LAGUNA_D83_Tst_Coreg </a:t>
            </a:r>
            <a:r>
              <a:rPr lang="en-GB" sz="1600" dirty="0"/>
              <a:t>(because that is where the data are in </a:t>
            </a:r>
            <a:r>
              <a:rPr lang="en-GB" sz="1600" dirty="0">
                <a:solidFill>
                  <a:srgbClr val="00B050"/>
                </a:solidFill>
              </a:rPr>
              <a:t>…/SAR_CSL/S1</a:t>
            </a:r>
            <a:r>
              <a:rPr lang="en-GB" sz="1600" dirty="0"/>
              <a:t>)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SUPERMASTER = </a:t>
            </a:r>
            <a:r>
              <a:rPr lang="en-GB" sz="1600" dirty="0">
                <a:solidFill>
                  <a:srgbClr val="00B050"/>
                </a:solidFill>
              </a:rPr>
              <a:t>20210407</a:t>
            </a:r>
            <a:r>
              <a:rPr lang="en-GB" sz="1600" dirty="0"/>
              <a:t> (because that is what was discovered by </a:t>
            </a:r>
            <a:r>
              <a:rPr lang="en-GB" sz="1600" b="1" i="1" dirty="0" err="1"/>
              <a:t>Prepa_MSBAS.sh</a:t>
            </a:r>
            <a:r>
              <a:rPr lang="en-GB" sz="1600" dirty="0"/>
              <a:t>)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DEMNAME = </a:t>
            </a:r>
            <a:r>
              <a:rPr lang="en-GB" sz="1600" dirty="0" err="1">
                <a:solidFill>
                  <a:srgbClr val="00B050"/>
                </a:solidFill>
              </a:rPr>
              <a:t>NQNyMas</a:t>
            </a:r>
            <a:r>
              <a:rPr lang="en-GB" sz="1600" dirty="0"/>
              <a:t> (because that its name in </a:t>
            </a:r>
            <a:r>
              <a:rPr lang="en-LU" sz="1600" dirty="0">
                <a:solidFill>
                  <a:srgbClr val="00B050"/>
                </a:solidFill>
              </a:rPr>
              <a:t>DataSAR/SAR_AUX_FILES/DEM/SRTM30/ALL/</a:t>
            </a:r>
            <a:r>
              <a:rPr lang="en-GB" sz="1600" dirty="0"/>
              <a:t>)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CROP = </a:t>
            </a:r>
            <a:r>
              <a:rPr lang="en-GB" sz="1600" dirty="0">
                <a:solidFill>
                  <a:srgbClr val="00B050"/>
                </a:solidFill>
              </a:rPr>
              <a:t>$PATH_1650/</a:t>
            </a:r>
            <a:r>
              <a:rPr lang="en-GB" sz="1600" dirty="0" err="1">
                <a:solidFill>
                  <a:srgbClr val="00B050"/>
                </a:solidFill>
              </a:rPr>
              <a:t>kml</a:t>
            </a:r>
            <a:r>
              <a:rPr lang="en-GB" sz="1600" dirty="0">
                <a:solidFill>
                  <a:srgbClr val="00B050"/>
                </a:solidFill>
              </a:rPr>
              <a:t>/ARGENTINA/</a:t>
            </a:r>
            <a:r>
              <a:rPr lang="en-GB" sz="1600" dirty="0" err="1">
                <a:solidFill>
                  <a:srgbClr val="00B050"/>
                </a:solidFill>
              </a:rPr>
              <a:t>Lagunal_Maule.kml</a:t>
            </a:r>
            <a:br>
              <a:rPr lang="en-GB" sz="1600" dirty="0">
                <a:solidFill>
                  <a:srgbClr val="00B050"/>
                </a:solidFill>
              </a:rPr>
            </a:br>
            <a:r>
              <a:rPr lang="en-GB" sz="1600" dirty="0"/>
              <a:t>Remember: cropping a S1 IW needs a </a:t>
            </a:r>
            <a:r>
              <a:rPr lang="en-GB" sz="1600" dirty="0" err="1"/>
              <a:t>kml</a:t>
            </a:r>
            <a:r>
              <a:rPr lang="en-GB" sz="1600" dirty="0"/>
              <a:t>; any other needs coordinates. </a:t>
            </a:r>
            <a:r>
              <a:rPr lang="en-GB" sz="1600" dirty="0">
                <a:solidFill>
                  <a:srgbClr val="FF0000"/>
                </a:solidFill>
              </a:rPr>
              <a:t>See manual §3.1, note 2) page 69 !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REGION = </a:t>
            </a:r>
            <a:r>
              <a:rPr lang="en-GB" sz="1600" dirty="0" err="1">
                <a:solidFill>
                  <a:srgbClr val="00B050"/>
                </a:solidFill>
              </a:rPr>
              <a:t>Laguna_del_Maule</a:t>
            </a:r>
            <a:r>
              <a:rPr lang="en-GB" sz="1600" dirty="0"/>
              <a:t> (or any other that makes sense to you – no white space nor fancy characters!)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INTERFML = </a:t>
            </a:r>
            <a:r>
              <a:rPr lang="en-GB" sz="1600" dirty="0">
                <a:solidFill>
                  <a:srgbClr val="00B050"/>
                </a:solidFill>
              </a:rPr>
              <a:t>8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POWSPECSMOOTHFACT = </a:t>
            </a:r>
            <a:r>
              <a:rPr lang="en-GB" sz="1600" dirty="0">
                <a:solidFill>
                  <a:srgbClr val="00B050"/>
                </a:solidFill>
              </a:rPr>
              <a:t>1</a:t>
            </a:r>
            <a:r>
              <a:rPr lang="en-GB" sz="1600" dirty="0"/>
              <a:t> (because we are not interested in filtered </a:t>
            </a:r>
            <a:r>
              <a:rPr lang="en-GB" sz="1600" dirty="0" err="1"/>
              <a:t>interf</a:t>
            </a:r>
            <a:r>
              <a:rPr lang="en-GB" sz="1600" dirty="0"/>
              <a:t>. and it will spare time)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APPLYMASK = </a:t>
            </a:r>
            <a:r>
              <a:rPr lang="en-GB" sz="1600" dirty="0" err="1">
                <a:solidFill>
                  <a:srgbClr val="00B050"/>
                </a:solidFill>
              </a:rPr>
              <a:t>APPLYMASKno</a:t>
            </a:r>
            <a:endParaRPr lang="en-GB" sz="1600" dirty="0">
              <a:solidFill>
                <a:srgbClr val="00B050"/>
              </a:solidFill>
            </a:endParaRP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GB" sz="1600" dirty="0"/>
              <a:t>SKIPUW = </a:t>
            </a:r>
            <a:r>
              <a:rPr lang="en-GB" sz="1600" dirty="0" err="1">
                <a:solidFill>
                  <a:srgbClr val="00B050"/>
                </a:solidFill>
              </a:rPr>
              <a:t>SKIPyes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dirty="0"/>
              <a:t>(Tio spare time…)</a:t>
            </a:r>
          </a:p>
          <a:p>
            <a:pPr lvl="4"/>
            <a:endParaRPr lang="en-GB" sz="1600" dirty="0"/>
          </a:p>
          <a:p>
            <a:pPr lvl="4"/>
            <a:r>
              <a:rPr lang="en-GB" sz="1600" dirty="0"/>
              <a:t>And/or compare with provided </a:t>
            </a:r>
            <a:r>
              <a:rPr lang="en-LU" sz="1600" dirty="0">
                <a:solidFill>
                  <a:srgbClr val="00B050"/>
                </a:solidFill>
              </a:rPr>
              <a:t>DataSAR/SAR_AUX_FILES/Param_files/S1/ARG_DOMU…/</a:t>
            </a:r>
            <a:r>
              <a:rPr lang="en-GB" sz="1600" dirty="0"/>
              <a:t> </a:t>
            </a:r>
            <a:r>
              <a:rPr lang="en-GB" sz="1600" i="1" dirty="0">
                <a:solidFill>
                  <a:srgbClr val="00B0F0"/>
                </a:solidFill>
              </a:rPr>
              <a:t>LaunchMTparam_S1_Arg_Domu_Laguna_D_83_Z1_ML8_MassProcess.txt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13733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70687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the Super Master</a:t>
            </a:r>
          </a:p>
          <a:p>
            <a:r>
              <a:rPr lang="en-GB" b="1" dirty="0"/>
              <a:t>Mass Processing:</a:t>
            </a:r>
          </a:p>
          <a:p>
            <a:endParaRPr lang="en-GB" sz="1000" b="1" dirty="0"/>
          </a:p>
          <a:p>
            <a:pPr lvl="1"/>
            <a:r>
              <a:rPr lang="nl-BE" sz="1600" dirty="0"/>
              <a:t>To practice, let’s process few S1 – IW pairs for the region of Laguna del Maule</a:t>
            </a:r>
            <a:endParaRPr lang="en-L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16484-D554-5D97-F6D6-0BA05FCC7D85}"/>
              </a:ext>
            </a:extLst>
          </p:cNvPr>
          <p:cNvSpPr txBox="1"/>
          <p:nvPr/>
        </p:nvSpPr>
        <p:spPr>
          <a:xfrm>
            <a:off x="375641" y="2317523"/>
            <a:ext cx="11131951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Prepare a </a:t>
            </a:r>
            <a:r>
              <a:rPr lang="en-GB" sz="1600" i="1" dirty="0">
                <a:solidFill>
                  <a:schemeClr val="bg1">
                    <a:lumMod val="75000"/>
                  </a:schemeClr>
                </a:solidFill>
              </a:rPr>
              <a:t>LaunchMTparam_S1_Arg_Domu_Laguna_D_83_Z1_ML8_MassProcess.txt : </a:t>
            </a:r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run </a:t>
            </a:r>
          </a:p>
          <a:p>
            <a:pPr lvl="4">
              <a:spcAft>
                <a:spcPts val="600"/>
              </a:spcAft>
            </a:pPr>
            <a:r>
              <a:rPr lang="en-US" sz="1600" b="1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SuperMaster_MassProc.sh</a:t>
            </a:r>
            <a:r>
              <a:rPr lang="en-US" sz="1600" b="1" i="1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nl-BE" sz="1600" dirty="0"/>
              <a:t>with the following parameters : </a:t>
            </a:r>
            <a:r>
              <a:rPr lang="nl-BE" sz="1600" i="1" dirty="0">
                <a:solidFill>
                  <a:srgbClr val="00B050"/>
                </a:solidFill>
              </a:rPr>
              <a:t> 	</a:t>
            </a:r>
            <a:br>
              <a:rPr lang="nl-BE" sz="1600" i="1" dirty="0">
                <a:solidFill>
                  <a:srgbClr val="00B050"/>
                </a:solidFill>
              </a:rPr>
            </a:br>
            <a:r>
              <a:rPr lang="nl-BE" sz="1600" i="1" dirty="0">
                <a:solidFill>
                  <a:srgbClr val="00B050"/>
                </a:solidFill>
              </a:rPr>
              <a:t>	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…/SAR_SM/MSBAS/</a:t>
            </a:r>
            <a:r>
              <a:rPr lang="en-GB" sz="1600" i="1" dirty="0">
                <a:solidFill>
                  <a:srgbClr val="00B050"/>
                </a:solidFill>
              </a:rPr>
              <a:t>ARGENTINE/</a:t>
            </a:r>
            <a:r>
              <a:rPr lang="en-GB" sz="1600" dirty="0">
                <a:solidFill>
                  <a:srgbClr val="00B050"/>
                </a:solidFill>
              </a:rPr>
              <a:t>set2/</a:t>
            </a:r>
            <a:r>
              <a:rPr lang="en-LU" sz="1600" dirty="0">
                <a:solidFill>
                  <a:srgbClr val="00B0F0"/>
                </a:solidFill>
              </a:rPr>
              <a:t>table_0_20_0_450_SAMPLE_FOR_TST.txt</a:t>
            </a:r>
          </a:p>
          <a:p>
            <a:pPr lvl="4">
              <a:spcAft>
                <a:spcPts val="600"/>
              </a:spcAft>
            </a:pP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nl-BE" sz="1600" i="1" dirty="0">
                <a:solidFill>
                  <a:srgbClr val="00B050"/>
                </a:solidFill>
              </a:rPr>
              <a:t>	</a:t>
            </a:r>
            <a:r>
              <a:rPr lang="en-GB" sz="1600" i="1" dirty="0">
                <a:solidFill>
                  <a:srgbClr val="00B0F0"/>
                </a:solidFill>
              </a:rPr>
              <a:t>LaunchMTparam_S1_Arg_Domu_Laguna_D_83_Z1_ML8_MassProcess.txt</a:t>
            </a:r>
            <a:endParaRPr lang="en-GB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2D1E3-0700-1879-2B87-82CF95BB05BB}"/>
              </a:ext>
            </a:extLst>
          </p:cNvPr>
          <p:cNvSpPr txBox="1"/>
          <p:nvPr/>
        </p:nvSpPr>
        <p:spPr>
          <a:xfrm>
            <a:off x="5135671" y="5135671"/>
            <a:ext cx="637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ym typeface="Wingdings" pitchFamily="2" charset="2"/>
              </a:rPr>
              <a:t> </a:t>
            </a:r>
            <a:r>
              <a:rPr lang="nl-BE" sz="1800" dirty="0"/>
              <a:t>OK? ✅  (~ 1 min for DEM + 25 min or with unwrapping)</a:t>
            </a:r>
            <a:br>
              <a:rPr lang="nl-BE" sz="1800" dirty="0"/>
            </a:br>
            <a:r>
              <a:rPr lang="nl-BE" sz="1800" dirty="0"/>
              <a:t>		See in </a:t>
            </a:r>
            <a:r>
              <a:rPr lang="nl-BE" sz="1800" dirty="0">
                <a:solidFill>
                  <a:srgbClr val="00B050"/>
                </a:solidFill>
              </a:rPr>
              <a:t>…/SAR_MASSPROCESS/S1/…</a:t>
            </a:r>
            <a:endParaRPr lang="en-L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49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70687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the Super Master</a:t>
            </a:r>
          </a:p>
          <a:p>
            <a:r>
              <a:rPr lang="en-GB" b="1" dirty="0"/>
              <a:t>Mass Processing:</a:t>
            </a:r>
          </a:p>
          <a:p>
            <a:endParaRPr lang="en-GB" sz="1000" b="1" dirty="0"/>
          </a:p>
          <a:p>
            <a:pPr lvl="1"/>
            <a:r>
              <a:rPr lang="nl-BE" sz="1600" dirty="0"/>
              <a:t>To practice, let’s process few S1 – IW pairs for the region of Laguna del Maule</a:t>
            </a:r>
            <a:endParaRPr lang="en-L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16484-D554-5D97-F6D6-0BA05FCC7D85}"/>
              </a:ext>
            </a:extLst>
          </p:cNvPr>
          <p:cNvSpPr txBox="1"/>
          <p:nvPr/>
        </p:nvSpPr>
        <p:spPr>
          <a:xfrm>
            <a:off x="375641" y="2317523"/>
            <a:ext cx="11131951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What do you see at the Terminal ? 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Ask you to be sure…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Suggest to process 3 pairs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Process (at least on the first run) to the DEM projection in Slant Range 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Crash on first pair, as expected 😇. Why ?</a:t>
            </a:r>
            <a:br>
              <a:rPr lang="nl-BE" sz="1600" dirty="0"/>
            </a:br>
            <a:r>
              <a:rPr lang="nl-BE" sz="1600" dirty="0"/>
              <a:t>(also look in your PROCESS directory: what is wrong and why ?)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See if it successfully </a:t>
            </a:r>
            <a:r>
              <a:rPr lang="nl-BE" sz="1600" u="sng" dirty="0"/>
              <a:t>moved</a:t>
            </a:r>
            <a:r>
              <a:rPr lang="nl-BE" sz="1600" dirty="0"/>
              <a:t> everything to </a:t>
            </a:r>
            <a:r>
              <a:rPr lang="nl-BE" sz="1600" dirty="0">
                <a:solidFill>
                  <a:srgbClr val="00B050"/>
                </a:solidFill>
              </a:rPr>
              <a:t>/SAR_MASSPROCESS/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 Tells you everything is done…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7894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70687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the Super Master</a:t>
            </a:r>
          </a:p>
          <a:p>
            <a:r>
              <a:rPr lang="en-GB" b="1" dirty="0"/>
              <a:t>Mass Processing:</a:t>
            </a:r>
          </a:p>
          <a:p>
            <a:endParaRPr lang="en-GB" sz="1000" b="1" dirty="0"/>
          </a:p>
          <a:p>
            <a:pPr lvl="1"/>
            <a:r>
              <a:rPr lang="nl-BE" sz="1600" dirty="0"/>
              <a:t>To practice, let’s process few S1 – IW pairs for the region of Laguna del Maule</a:t>
            </a:r>
            <a:endParaRPr lang="en-L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16484-D554-5D97-F6D6-0BA05FCC7D85}"/>
              </a:ext>
            </a:extLst>
          </p:cNvPr>
          <p:cNvSpPr txBox="1"/>
          <p:nvPr/>
        </p:nvSpPr>
        <p:spPr>
          <a:xfrm>
            <a:off x="283941" y="2416363"/>
            <a:ext cx="1175358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l-BE" sz="1600" dirty="0"/>
              <a:t>Results:   e.g. in </a:t>
            </a:r>
            <a:r>
              <a:rPr lang="nl-BE" sz="1400" dirty="0">
                <a:solidFill>
                  <a:srgbClr val="00B050"/>
                </a:solidFill>
              </a:rPr>
              <a:t>…/3601/SAR_MASSPROCESS/S1/ARG_DOMU_LAGUNA_D_83_Tst_Coreg/SMNoCrop_SM_20210407_Zoom1_ML8/GeocodedRasters/DefoInterpolx2Detrend</a:t>
            </a:r>
          </a:p>
          <a:p>
            <a:pPr marL="2114550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CF61F-B03D-58BF-2D2B-5E12D99A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86" y="3085098"/>
            <a:ext cx="3226732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E26D4-7861-1200-2DCA-3B95E8F6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97" y="3085098"/>
            <a:ext cx="3226732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F68463-4AAF-1164-BE1E-97398E4D73E6}"/>
              </a:ext>
            </a:extLst>
          </p:cNvPr>
          <p:cNvSpPr txBox="1"/>
          <p:nvPr/>
        </p:nvSpPr>
        <p:spPr>
          <a:xfrm>
            <a:off x="0" y="5970200"/>
            <a:ext cx="83631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0070C0"/>
                </a:solidFill>
              </a:rPr>
              <a:t>deformationMap.interpolated.flattened.UTM.50x50.bil.interpolated_S1_ARG_DOMU_LAGUNA_D_83_Tst_Coreg-36.2deg_20210407_20210413_Bp8.903m_HA-1720m_BT6days_Head253.6deg.ras</a:t>
            </a:r>
            <a:endParaRPr lang="en-LU" sz="8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824D1-ED39-F161-623D-EAE34F7D8046}"/>
              </a:ext>
            </a:extLst>
          </p:cNvPr>
          <p:cNvSpPr txBox="1"/>
          <p:nvPr/>
        </p:nvSpPr>
        <p:spPr>
          <a:xfrm>
            <a:off x="3737019" y="6140788"/>
            <a:ext cx="83888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0070C0"/>
                </a:solidFill>
              </a:rPr>
              <a:t>deformationMap.interpolated.flattened.UTM.50x50.bil.interpolated_S1_ARG_DOMU_LAGUNA_D_83_Tst_Coreg-36.2deg_20210407_20210507_Bp16.77m_HA-897.m_BT30days_Head253.6deg.ras</a:t>
            </a:r>
            <a:endParaRPr lang="en-LU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0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eft Brace 52">
            <a:extLst>
              <a:ext uri="{FF2B5EF4-FFF2-40B4-BE49-F238E27FC236}">
                <a16:creationId xmlns:a16="http://schemas.microsoft.com/office/drawing/2014/main" id="{2A3C29D8-3200-1B26-BC65-E648730FF5E2}"/>
              </a:ext>
            </a:extLst>
          </p:cNvPr>
          <p:cNvSpPr/>
          <p:nvPr/>
        </p:nvSpPr>
        <p:spPr>
          <a:xfrm rot="16200000">
            <a:off x="6994287" y="4276594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D0FB3-E7A2-E6B7-F060-23DEF5D72DFE}"/>
              </a:ext>
            </a:extLst>
          </p:cNvPr>
          <p:cNvSpPr txBox="1"/>
          <p:nvPr/>
        </p:nvSpPr>
        <p:spPr>
          <a:xfrm>
            <a:off x="6534417" y="5417565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S. Samsonov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69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AMSTer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Toolbox</a:t>
            </a:r>
            <a:endParaRPr lang="en-GB" sz="2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8E34EC-49F4-5F97-AFB4-A4F68BC913F8}"/>
              </a:ext>
            </a:extLst>
          </p:cNvPr>
          <p:cNvSpPr txBox="1"/>
          <p:nvPr/>
        </p:nvSpPr>
        <p:spPr>
          <a:xfrm>
            <a:off x="1658023" y="548829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G. Celli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609BAE-E59C-FF98-B2C0-174BDDD4C447}"/>
              </a:ext>
            </a:extLst>
          </p:cNvPr>
          <p:cNvSpPr txBox="1"/>
          <p:nvPr/>
        </p:nvSpPr>
        <p:spPr>
          <a:xfrm>
            <a:off x="3096482" y="5471374"/>
            <a:ext cx="11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D. Derauw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E1ECCF-7ECE-65C9-9AEA-48B0C284F0CC}"/>
              </a:ext>
            </a:extLst>
          </p:cNvPr>
          <p:cNvSpPr txBox="1"/>
          <p:nvPr/>
        </p:nvSpPr>
        <p:spPr>
          <a:xfrm>
            <a:off x="9377491" y="5467752"/>
            <a:ext cx="136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/>
              <a:t>M. Jaspard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D6CE02-99AD-868F-B278-834D791A88DA}"/>
              </a:ext>
            </a:extLst>
          </p:cNvPr>
          <p:cNvSpPr txBox="1"/>
          <p:nvPr/>
        </p:nvSpPr>
        <p:spPr>
          <a:xfrm>
            <a:off x="4600006" y="601993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N. d’Oreye &amp; D. Smittarello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AD985DE-1B85-051C-EC93-6A8C2464F865}"/>
              </a:ext>
            </a:extLst>
          </p:cNvPr>
          <p:cNvSpPr/>
          <p:nvPr/>
        </p:nvSpPr>
        <p:spPr>
          <a:xfrm rot="16200000">
            <a:off x="1961484" y="4923420"/>
            <a:ext cx="209955" cy="993052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0BA6B904-128A-7C76-B263-C19ED4702F1E}"/>
              </a:ext>
            </a:extLst>
          </p:cNvPr>
          <p:cNvSpPr/>
          <p:nvPr/>
        </p:nvSpPr>
        <p:spPr>
          <a:xfrm rot="16200000">
            <a:off x="3698178" y="4315579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A503F9D-85BD-7B19-A043-8D88D28CF03F}"/>
              </a:ext>
            </a:extLst>
          </p:cNvPr>
          <p:cNvSpPr/>
          <p:nvPr/>
        </p:nvSpPr>
        <p:spPr>
          <a:xfrm rot="16200000">
            <a:off x="9920847" y="4308807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711A9FE-C2D6-C43F-08F9-47BA0A9D06C8}"/>
              </a:ext>
            </a:extLst>
          </p:cNvPr>
          <p:cNvSpPr/>
          <p:nvPr/>
        </p:nvSpPr>
        <p:spPr>
          <a:xfrm rot="16200000">
            <a:off x="6294486" y="999647"/>
            <a:ext cx="176080" cy="9850957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92AA34-20B6-9D4D-4A08-3CD92A81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244" y="1212610"/>
            <a:ext cx="1332753" cy="133275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2366F6A-B816-1A51-5939-C29C277F6CDC}"/>
              </a:ext>
            </a:extLst>
          </p:cNvPr>
          <p:cNvSpPr/>
          <p:nvPr/>
        </p:nvSpPr>
        <p:spPr>
          <a:xfrm rot="17338157">
            <a:off x="4615687" y="3124229"/>
            <a:ext cx="1237995" cy="2003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2A0B90-C969-18B1-9D85-CD0658F0909B}"/>
              </a:ext>
            </a:extLst>
          </p:cNvPr>
          <p:cNvSpPr txBox="1"/>
          <p:nvPr/>
        </p:nvSpPr>
        <p:spPr>
          <a:xfrm>
            <a:off x="5252446" y="3498885"/>
            <a:ext cx="51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Defo.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AA48CE-F247-AB2C-E918-76CAB8086977}"/>
              </a:ext>
            </a:extLst>
          </p:cNvPr>
          <p:cNvSpPr txBox="1"/>
          <p:nvPr/>
        </p:nvSpPr>
        <p:spPr>
          <a:xfrm rot="17422703">
            <a:off x="4800911" y="30542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Ampli.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A16526-72C4-8514-03E8-61946311956F}"/>
              </a:ext>
            </a:extLst>
          </p:cNvPr>
          <p:cNvGrpSpPr/>
          <p:nvPr/>
        </p:nvGrpSpPr>
        <p:grpSpPr>
          <a:xfrm>
            <a:off x="6904370" y="2085712"/>
            <a:ext cx="396303" cy="695741"/>
            <a:chOff x="7030300" y="2074221"/>
            <a:chExt cx="396303" cy="695741"/>
          </a:xfrm>
        </p:grpSpPr>
        <p:sp>
          <p:nvSpPr>
            <p:cNvPr id="56" name="Bent Up Arrow 55">
              <a:extLst>
                <a:ext uri="{FF2B5EF4-FFF2-40B4-BE49-F238E27FC236}">
                  <a16:creationId xmlns:a16="http://schemas.microsoft.com/office/drawing/2014/main" id="{1C77D4A3-A2E3-26EF-71AF-CCE6FC6578BF}"/>
                </a:ext>
              </a:extLst>
            </p:cNvPr>
            <p:cNvSpPr/>
            <p:nvPr/>
          </p:nvSpPr>
          <p:spPr>
            <a:xfrm rot="10800000" flipH="1">
              <a:off x="7030300" y="2118709"/>
              <a:ext cx="396303" cy="65125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5BD943-3F4D-C231-94AC-E46A8FD67931}"/>
                </a:ext>
              </a:extLst>
            </p:cNvPr>
            <p:cNvSpPr/>
            <p:nvPr/>
          </p:nvSpPr>
          <p:spPr>
            <a:xfrm>
              <a:off x="7225325" y="2484903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A0D006-EAA6-8CBA-5E75-E86669E3AC37}"/>
                </a:ext>
              </a:extLst>
            </p:cNvPr>
            <p:cNvSpPr/>
            <p:nvPr/>
          </p:nvSpPr>
          <p:spPr>
            <a:xfrm>
              <a:off x="7225325" y="2292419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03F99-3D58-4818-F931-AC1C07873334}"/>
                </a:ext>
              </a:extLst>
            </p:cNvPr>
            <p:cNvSpPr/>
            <p:nvPr/>
          </p:nvSpPr>
          <p:spPr>
            <a:xfrm rot="5400000">
              <a:off x="7083373" y="2138456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50EDA43-2A0F-EABD-21E0-B1986C0A79AF}"/>
              </a:ext>
            </a:extLst>
          </p:cNvPr>
          <p:cNvGrpSpPr/>
          <p:nvPr/>
        </p:nvGrpSpPr>
        <p:grpSpPr>
          <a:xfrm>
            <a:off x="1570744" y="1184791"/>
            <a:ext cx="9704448" cy="3968195"/>
            <a:chOff x="1570744" y="1184791"/>
            <a:chExt cx="9704448" cy="39681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C83BF2A-8F7D-9EFE-9224-8D7170347C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70744" y="1184791"/>
              <a:ext cx="9702844" cy="3968195"/>
              <a:chOff x="391743" y="625202"/>
              <a:chExt cx="12082848" cy="494155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91EF3DC-E255-6C51-3366-E5FF74929C79}"/>
                  </a:ext>
                </a:extLst>
              </p:cNvPr>
              <p:cNvSpPr/>
              <p:nvPr/>
            </p:nvSpPr>
            <p:spPr>
              <a:xfrm>
                <a:off x="1723234" y="1193750"/>
                <a:ext cx="26434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Interferometric processing</a:t>
                </a:r>
              </a:p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(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AMSTer</a:t>
                </a:r>
                <a:r>
                  <a:rPr lang="en-US" sz="1200" dirty="0">
                    <a:solidFill>
                      <a:srgbClr val="C00000"/>
                    </a:solidFill>
                  </a:rPr>
                  <a:t> Engine)</a:t>
                </a:r>
              </a:p>
            </p:txBody>
          </p:sp>
          <p:sp>
            <p:nvSpPr>
              <p:cNvPr id="67" name="Right Arrow 66">
                <a:extLst>
                  <a:ext uri="{FF2B5EF4-FFF2-40B4-BE49-F238E27FC236}">
                    <a16:creationId xmlns:a16="http://schemas.microsoft.com/office/drawing/2014/main" id="{64ECB848-BC1F-FF02-9852-FF3B59927D41}"/>
                  </a:ext>
                </a:extLst>
              </p:cNvPr>
              <p:cNvSpPr/>
              <p:nvPr/>
            </p:nvSpPr>
            <p:spPr>
              <a:xfrm>
                <a:off x="4621368" y="3776521"/>
                <a:ext cx="1362769" cy="22893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Picture 6" descr="Download, symbol Free Icon of Justicon">
                <a:extLst>
                  <a:ext uri="{FF2B5EF4-FFF2-40B4-BE49-F238E27FC236}">
                    <a16:creationId xmlns:a16="http://schemas.microsoft.com/office/drawing/2014/main" id="{7F8701B1-B8B9-9E67-98F0-D90B792BD4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975" y="1162345"/>
                <a:ext cx="691135" cy="69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D8D2610-B714-25CF-846D-D43601D20FF5}"/>
                  </a:ext>
                </a:extLst>
              </p:cNvPr>
              <p:cNvSpPr txBox="1"/>
              <p:nvPr/>
            </p:nvSpPr>
            <p:spPr>
              <a:xfrm>
                <a:off x="10192841" y="795252"/>
                <a:ext cx="1239242" cy="344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 Web Page(s)</a:t>
                </a:r>
                <a:endParaRPr lang="x-none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08AB8-85F4-56B6-8609-30D4AB6CA0C9}"/>
                  </a:ext>
                </a:extLst>
              </p:cNvPr>
              <p:cNvSpPr txBox="1"/>
              <p:nvPr/>
            </p:nvSpPr>
            <p:spPr>
              <a:xfrm>
                <a:off x="391743" y="625202"/>
                <a:ext cx="1093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Sat. image </a:t>
                </a:r>
              </a:p>
              <a:p>
                <a:r>
                  <a:rPr lang="en-US" sz="1200">
                    <a:solidFill>
                      <a:srgbClr val="C00000"/>
                    </a:solidFill>
                  </a:rPr>
                  <a:t>Download</a:t>
                </a:r>
                <a:endParaRPr lang="en-LU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71" name="Bent Up Arrow 70">
                <a:extLst>
                  <a:ext uri="{FF2B5EF4-FFF2-40B4-BE49-F238E27FC236}">
                    <a16:creationId xmlns:a16="http://schemas.microsoft.com/office/drawing/2014/main" id="{D8287258-DFD1-F2FA-9CC1-9E27676CE528}"/>
                  </a:ext>
                </a:extLst>
              </p:cNvPr>
              <p:cNvSpPr/>
              <p:nvPr/>
            </p:nvSpPr>
            <p:spPr>
              <a:xfrm rot="5400000">
                <a:off x="908157" y="2008847"/>
                <a:ext cx="482545" cy="505805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35E35496-642B-0E7B-EA51-01A3617A0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023" y="1827686"/>
                <a:ext cx="1006757" cy="1212135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5D945D6-4E96-6381-66DA-385CFA8F8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9759" y="1813556"/>
                <a:ext cx="1251730" cy="1324824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2BA8570-DDEB-0637-7E17-095E74A00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3733" y="3019261"/>
                <a:ext cx="1306288" cy="1324557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8EF6CD33-397F-433B-9AD4-30B5A613B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1704" y="3133182"/>
                <a:ext cx="1349196" cy="1396043"/>
              </a:xfrm>
              <a:prstGeom prst="rect">
                <a:avLst/>
              </a:prstGeom>
            </p:spPr>
          </p:pic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5BFBE8B-2A5D-0B4B-2229-824B59E83928}"/>
                  </a:ext>
                </a:extLst>
              </p:cNvPr>
              <p:cNvSpPr/>
              <p:nvPr/>
            </p:nvSpPr>
            <p:spPr>
              <a:xfrm>
                <a:off x="5690902" y="2641993"/>
                <a:ext cx="3093290" cy="57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Time Series processing</a:t>
                </a:r>
              </a:p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(MSBAS)</a:t>
                </a:r>
              </a:p>
            </p:txBody>
          </p:sp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id="{4A012318-264A-3CEE-CAF2-2DB9943AF78D}"/>
                  </a:ext>
                </a:extLst>
              </p:cNvPr>
              <p:cNvSpPr/>
              <p:nvPr/>
            </p:nvSpPr>
            <p:spPr>
              <a:xfrm>
                <a:off x="8612684" y="3817786"/>
                <a:ext cx="529619" cy="27051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EDA3D73F-D5CC-D7C3-4BCB-337188D1ED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4347"/>
              <a:stretch/>
            </p:blipFill>
            <p:spPr>
              <a:xfrm>
                <a:off x="9470400" y="2722969"/>
                <a:ext cx="3004191" cy="2826461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4C201ED-07F7-DF0E-385E-595F76B5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6410" y="3210653"/>
                <a:ext cx="1236922" cy="132482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56290008-2244-C0BD-CD98-6DF41B11E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3982" y="3607460"/>
                <a:ext cx="686857" cy="885381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CD9F725-D9ED-7819-67CC-3F2C13E0C6B1}"/>
                  </a:ext>
                </a:extLst>
              </p:cNvPr>
              <p:cNvSpPr txBox="1"/>
              <p:nvPr/>
            </p:nvSpPr>
            <p:spPr>
              <a:xfrm>
                <a:off x="1757144" y="2677577"/>
                <a:ext cx="687093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Ampli.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2469B1-21B1-D0BB-4C69-5B59791DE82F}"/>
                  </a:ext>
                </a:extLst>
              </p:cNvPr>
              <p:cNvSpPr txBox="1"/>
              <p:nvPr/>
            </p:nvSpPr>
            <p:spPr>
              <a:xfrm>
                <a:off x="3246840" y="2798316"/>
                <a:ext cx="551352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Coh.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11722B-4D80-24A4-8ED7-99E52AD5F832}"/>
                  </a:ext>
                </a:extLst>
              </p:cNvPr>
              <p:cNvSpPr txBox="1"/>
              <p:nvPr/>
            </p:nvSpPr>
            <p:spPr>
              <a:xfrm>
                <a:off x="1763995" y="4047034"/>
                <a:ext cx="671124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Interf.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2A5953-7AC6-A598-3D88-32DC2D72063A}"/>
                  </a:ext>
                </a:extLst>
              </p:cNvPr>
              <p:cNvSpPr txBox="1"/>
              <p:nvPr/>
            </p:nvSpPr>
            <p:spPr>
              <a:xfrm>
                <a:off x="3318378" y="4223323"/>
                <a:ext cx="615230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Defo.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8021AB0-D6E8-1011-B7B7-62F6A4C3C5F6}"/>
                  </a:ext>
                </a:extLst>
              </p:cNvPr>
              <p:cNvSpPr txBox="1"/>
              <p:nvPr/>
            </p:nvSpPr>
            <p:spPr>
              <a:xfrm>
                <a:off x="5967383" y="4153710"/>
                <a:ext cx="878728" cy="53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Cumul. </a:t>
                </a:r>
                <a:br>
                  <a:rPr lang="en-LU" sz="1100"/>
                </a:br>
                <a:r>
                  <a:rPr lang="en-LU" sz="1100"/>
                  <a:t>       defo.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8AE6060-67F4-7CA4-E7E9-63781837815B}"/>
                  </a:ext>
                </a:extLst>
              </p:cNvPr>
              <p:cNvSpPr txBox="1"/>
              <p:nvPr/>
            </p:nvSpPr>
            <p:spPr>
              <a:xfrm>
                <a:off x="7503965" y="3378776"/>
                <a:ext cx="112026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Mean Veloc.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5EA2586-4498-6938-C5A6-0A48687D664B}"/>
                  </a:ext>
                </a:extLst>
              </p:cNvPr>
              <p:cNvSpPr txBox="1"/>
              <p:nvPr/>
            </p:nvSpPr>
            <p:spPr>
              <a:xfrm>
                <a:off x="5914305" y="5240971"/>
                <a:ext cx="103642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Time series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FE6D4C2F-0116-B329-4D24-81DB2CC1A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0733" y="4549810"/>
                <a:ext cx="1604834" cy="1016942"/>
              </a:xfrm>
              <a:prstGeom prst="rect">
                <a:avLst/>
              </a:prstGeom>
            </p:spPr>
          </p:pic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3793757-4129-611F-1C28-8923AF4E6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1144" y="1928972"/>
              <a:ext cx="2414048" cy="93911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Magnifying Glass">
                <a:extLst>
                  <a:ext uri="{FF2B5EF4-FFF2-40B4-BE49-F238E27FC236}">
                    <a16:creationId xmlns:a16="http://schemas.microsoft.com/office/drawing/2014/main" id="{0F98CC91-EFE5-3E1D-4588-14CBE53F46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269146">
              <a:off x="1233310" y="2331371"/>
              <a:ext cx="8050964" cy="3578363"/>
            </p:xfrm>
            <a:graphic>
              <a:graphicData uri="http://schemas.microsoft.com/office/drawing/2017/model3d">
                <am3d:model3d r:embed="rId13">
                  <am3d:spPr>
                    <a:xfrm rot="2269146">
                      <a:off x="0" y="0"/>
                      <a:ext cx="8050964" cy="3578363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0899" ay="-375674" az="-3619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9455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Magnifying Glass">
                <a:extLst>
                  <a:ext uri="{FF2B5EF4-FFF2-40B4-BE49-F238E27FC236}">
                    <a16:creationId xmlns:a16="http://schemas.microsoft.com/office/drawing/2014/main" id="{0F98CC91-EFE5-3E1D-4588-14CBE53F46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269146">
                <a:off x="1233310" y="2331371"/>
                <a:ext cx="8050964" cy="35783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756A5B2-2FE0-7EC3-1428-24A9F9FA9C75}"/>
              </a:ext>
            </a:extLst>
          </p:cNvPr>
          <p:cNvSpPr txBox="1"/>
          <p:nvPr/>
        </p:nvSpPr>
        <p:spPr>
          <a:xfrm rot="2316468">
            <a:off x="5259467" y="5221699"/>
            <a:ext cx="3371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sz="1600" dirty="0">
                <a:solidFill>
                  <a:srgbClr val="FFFF00"/>
                </a:solidFill>
              </a:rPr>
              <a:t>SuperMasterCoregistration.sh</a:t>
            </a:r>
            <a:br>
              <a:rPr lang="en-LU" sz="1600" dirty="0">
                <a:solidFill>
                  <a:srgbClr val="FFFF00"/>
                </a:solidFill>
              </a:rPr>
            </a:br>
            <a:r>
              <a:rPr lang="en-LU" sz="1600" dirty="0">
                <a:solidFill>
                  <a:srgbClr val="FFFF00"/>
                </a:solidFill>
              </a:rPr>
              <a:t>SuperMaster_MassProc.sh</a:t>
            </a:r>
          </a:p>
        </p:txBody>
      </p:sp>
    </p:spTree>
    <p:extLst>
      <p:ext uri="{BB962C8B-B14F-4D97-AF65-F5344CB8AC3E}">
        <p14:creationId xmlns:p14="http://schemas.microsoft.com/office/powerpoint/2010/main" val="2839422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899999" y="1008000"/>
            <a:ext cx="102217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7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 on the Super Master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Mass Processing</a:t>
            </a:r>
          </a:p>
          <a:p>
            <a:r>
              <a:rPr lang="en-GB" b="1" dirty="0"/>
              <a:t>Additional information: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/>
              <a:t>Note about updated S1 orbits (</a:t>
            </a:r>
            <a:r>
              <a:rPr lang="en-GB" sz="1600" dirty="0">
                <a:solidFill>
                  <a:srgbClr val="FF0000"/>
                </a:solidFill>
              </a:rPr>
              <a:t>See manual § 2</a:t>
            </a:r>
            <a:r>
              <a:rPr lang="en-GB" sz="1600" b="1" dirty="0"/>
              <a:t>)</a:t>
            </a: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When perform the reading of the data with </a:t>
            </a:r>
            <a:r>
              <a:rPr lang="en-GB" sz="1600" b="1" i="1" dirty="0" err="1"/>
              <a:t>Read_All_Img.sh</a:t>
            </a:r>
            <a:r>
              <a:rPr lang="en-GB" sz="1600" dirty="0"/>
              <a:t>, it will search of course if </a:t>
            </a:r>
            <a:r>
              <a:rPr lang="en-GB" sz="1600" u="sng" dirty="0"/>
              <a:t>new images </a:t>
            </a:r>
            <a:r>
              <a:rPr lang="en-GB" sz="1600" dirty="0"/>
              <a:t>were made available</a:t>
            </a: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It also check if </a:t>
            </a:r>
            <a:r>
              <a:rPr lang="en-GB" sz="1600" u="sng" dirty="0"/>
              <a:t>updated orbits </a:t>
            </a:r>
            <a:r>
              <a:rPr lang="en-GB" sz="1600" dirty="0"/>
              <a:t>were made available. </a:t>
            </a:r>
            <a:br>
              <a:rPr lang="en-GB" sz="1600" dirty="0"/>
            </a:br>
            <a:r>
              <a:rPr lang="en-GB" sz="1600" dirty="0"/>
              <a:t>(Note that it only checks for the most recent ones unless you added the parameter </a:t>
            </a:r>
            <a:r>
              <a:rPr lang="en-GB" sz="1600" dirty="0" err="1">
                <a:solidFill>
                  <a:srgbClr val="00B050"/>
                </a:solidFill>
              </a:rPr>
              <a:t>ForceAllYears</a:t>
            </a:r>
            <a:r>
              <a:rPr lang="en-GB" sz="1600" dirty="0"/>
              <a:t>. </a:t>
            </a:r>
            <a:br>
              <a:rPr lang="en-GB" sz="1600" dirty="0"/>
            </a:br>
            <a:r>
              <a:rPr lang="en-GB" sz="1600" dirty="0"/>
              <a:t>Also, it does not attempt to update the orbits at all if you added the parameter </a:t>
            </a:r>
            <a:r>
              <a:rPr lang="en-GB" sz="1600" dirty="0">
                <a:solidFill>
                  <a:srgbClr val="00B050"/>
                </a:solidFill>
              </a:rPr>
              <a:t>–n</a:t>
            </a:r>
            <a:r>
              <a:rPr lang="en-GB" sz="1600" dirty="0"/>
              <a:t>).  </a:t>
            </a: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If orbits were updated, and if you have launched </a:t>
            </a:r>
            <a:r>
              <a:rPr lang="en-GB" sz="1600" b="1" i="1" dirty="0" err="1"/>
              <a:t>Read_All_Img.sh</a:t>
            </a:r>
            <a:r>
              <a:rPr lang="en-GB" sz="1600" b="1" i="1" dirty="0"/>
              <a:t> </a:t>
            </a:r>
            <a:r>
              <a:rPr lang="en-GB" sz="1600" dirty="0"/>
              <a:t>with the parameters </a:t>
            </a:r>
            <a:br>
              <a:rPr lang="en-GB" sz="1600" dirty="0"/>
            </a:br>
            <a:r>
              <a:rPr lang="en-GB" sz="1600" dirty="0"/>
              <a:t>	</a:t>
            </a:r>
            <a:r>
              <a:rPr lang="en-US" sz="16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/SAR_SM/RESAMPLED/</a:t>
            </a:r>
            <a:br>
              <a:rPr lang="en-US" sz="16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/SAR_MASSPROCESS/</a:t>
            </a:r>
            <a:br>
              <a:rPr lang="en-GB" sz="1600" dirty="0"/>
            </a:br>
            <a:r>
              <a:rPr lang="en-GB" sz="1600" dirty="0"/>
              <a:t>it will move all products computed with the preliminary orbits into dedicated directories:  </a:t>
            </a:r>
            <a:br>
              <a:rPr lang="en-GB" sz="1600" dirty="0"/>
            </a:br>
            <a:r>
              <a:rPr lang="en-GB" sz="1600" dirty="0"/>
              <a:t>	</a:t>
            </a:r>
            <a:r>
              <a:rPr lang="en-US" sz="16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/SAR_SM/RESAMPLED/S1_CLN</a:t>
            </a:r>
            <a:br>
              <a:rPr lang="en-US" sz="16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/SAR_MASSPROCESS/S1_CLN</a:t>
            </a:r>
            <a:br>
              <a:rPr lang="en-GB" sz="1600" dirty="0"/>
            </a:br>
            <a:r>
              <a:rPr lang="en-GB" sz="1600" dirty="0"/>
              <a:t>Hence, next time you run a </a:t>
            </a:r>
            <a:r>
              <a:rPr lang="en-GB" sz="1600" b="1" i="1" dirty="0" err="1"/>
              <a:t>SuperMasterCoreg.sh</a:t>
            </a:r>
            <a:r>
              <a:rPr lang="en-GB" sz="1600" b="1" i="1" dirty="0"/>
              <a:t> </a:t>
            </a:r>
            <a:r>
              <a:rPr lang="en-GB" sz="1600" dirty="0"/>
              <a:t>and/or </a:t>
            </a:r>
            <a:r>
              <a:rPr lang="en-GB" sz="1600" b="1" i="1" dirty="0" err="1"/>
              <a:t>SuperMaster_MassProc.sh</a:t>
            </a:r>
            <a:r>
              <a:rPr lang="en-GB" sz="1600" dirty="0"/>
              <a:t>, it will recompute these products with the updated orbits. </a:t>
            </a: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16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S1_CLN</a:t>
            </a:r>
            <a:r>
              <a:rPr lang="en-US" sz="1600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directories are flushed after 30 days 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to avoid overloading your hard disks.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6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56375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7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 on the Super Master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Mass Processing</a:t>
            </a:r>
          </a:p>
          <a:p>
            <a:r>
              <a:rPr lang="en-GB" b="1" dirty="0"/>
              <a:t>Additional information: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i="1" dirty="0"/>
              <a:t>Verify_Mass_Process_Results</a:t>
            </a:r>
            <a:r>
              <a:rPr lang="nl-BE" sz="1600" b="1" dirty="0"/>
              <a:t>.sh</a:t>
            </a:r>
            <a:r>
              <a:rPr lang="nl-BE" sz="1600" dirty="0"/>
              <a:t> (</a:t>
            </a:r>
            <a:r>
              <a:rPr lang="nl-BE" sz="1600" dirty="0">
                <a:solidFill>
                  <a:srgbClr val="FF0000"/>
                </a:solidFill>
              </a:rPr>
              <a:t>see manual § 5.6</a:t>
            </a:r>
            <a:r>
              <a:rPr lang="nl-BE" sz="1600" b="1" dirty="0"/>
              <a:t>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7A037-43D9-1291-8E9D-60FB026B6671}"/>
              </a:ext>
            </a:extLst>
          </p:cNvPr>
          <p:cNvSpPr txBox="1"/>
          <p:nvPr/>
        </p:nvSpPr>
        <p:spPr>
          <a:xfrm>
            <a:off x="1299767" y="2624112"/>
            <a:ext cx="10161547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nl-BE" sz="1600" dirty="0"/>
              <a:t>When you are done with a mass processing, you may wonder if everything is OK. Or you may face problem at the time series inversion because some deformation data are missing or corrupted.  </a:t>
            </a:r>
          </a:p>
          <a:p>
            <a:pPr lvl="1"/>
            <a:endParaRPr lang="nl-BE" sz="1600" dirty="0"/>
          </a:p>
          <a:p>
            <a:pPr lvl="1"/>
            <a:r>
              <a:rPr lang="nl-BE" sz="1600" dirty="0"/>
              <a:t>To assist you to identify where it could have been going wrong , you can run the script </a:t>
            </a:r>
            <a:r>
              <a:rPr lang="nl-BE" sz="1600" b="1" i="1" dirty="0"/>
              <a:t>Verify_Mass_Process_Results</a:t>
            </a:r>
            <a:r>
              <a:rPr lang="nl-BE" sz="1600" b="1" dirty="0"/>
              <a:t>.sh </a:t>
            </a:r>
            <a:r>
              <a:rPr lang="nl-BE" sz="1600" dirty="0"/>
              <a:t>with the following 2 parameters: </a:t>
            </a:r>
          </a:p>
          <a:p>
            <a:pPr lvl="1"/>
            <a:r>
              <a:rPr lang="nl-BE" sz="1600" dirty="0"/>
              <a:t>	</a:t>
            </a:r>
            <a:r>
              <a:rPr lang="nl-BE" sz="1600" i="1" dirty="0">
                <a:solidFill>
                  <a:srgbClr val="0070C0"/>
                </a:solidFill>
              </a:rPr>
              <a:t>PairsFile</a:t>
            </a:r>
            <a:r>
              <a:rPr lang="nl-BE" sz="1600" dirty="0">
                <a:solidFill>
                  <a:srgbClr val="0070C0"/>
                </a:solidFill>
              </a:rPr>
              <a:t>.txt  </a:t>
            </a:r>
            <a:r>
              <a:rPr lang="nl-BE" sz="1600" dirty="0"/>
              <a:t>		(path to file with the list of compatible pairs, i.e.  						</a:t>
            </a:r>
            <a:r>
              <a:rPr lang="nl-BE" sz="1600" dirty="0">
                <a:solidFill>
                  <a:srgbClr val="00B050"/>
                </a:solidFill>
              </a:rPr>
              <a:t>…/SAR_SM/MSBAS/REGION/set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nl-BE" sz="1600" dirty="0">
                <a:solidFill>
                  <a:srgbClr val="0070C0"/>
                </a:solidFill>
              </a:rPr>
              <a:t>table_0_MaxBp_0_MaxBt.txt</a:t>
            </a:r>
            <a:r>
              <a:rPr lang="nl-BE" sz="1600" dirty="0"/>
              <a:t>)</a:t>
            </a:r>
          </a:p>
          <a:p>
            <a:pPr lvl="1"/>
            <a:r>
              <a:rPr lang="nl-BE" sz="1600" dirty="0"/>
              <a:t>	</a:t>
            </a:r>
            <a:r>
              <a:rPr lang="nl-BE" sz="1600" i="1" dirty="0">
                <a:solidFill>
                  <a:srgbClr val="00B050"/>
                </a:solidFill>
              </a:rPr>
              <a:t>MASSPROCESSINGPATH</a:t>
            </a:r>
            <a:r>
              <a:rPr lang="nl-BE" sz="1600" dirty="0"/>
              <a:t>  	(path to where geocoded products are stored, i.e. </a:t>
            </a:r>
            <a:br>
              <a:rPr lang="nl-BE" sz="1600" dirty="0"/>
            </a:br>
            <a:r>
              <a:rPr lang="nl-BE" sz="1600" dirty="0"/>
              <a:t>				</a:t>
            </a:r>
            <a:r>
              <a:rPr lang="nl-BE" sz="1600" dirty="0">
                <a:solidFill>
                  <a:srgbClr val="00B050"/>
                </a:solidFill>
              </a:rPr>
              <a:t>…/SAR_MASSPROCESS/</a:t>
            </a:r>
            <a:r>
              <a:rPr lang="nl-BE" sz="1600" i="1" dirty="0">
                <a:solidFill>
                  <a:srgbClr val="00B050"/>
                </a:solidFill>
              </a:rPr>
              <a:t>SAT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nl-BE" sz="1600" i="1" dirty="0">
                <a:solidFill>
                  <a:srgbClr val="00B050"/>
                </a:solidFill>
              </a:rPr>
              <a:t>TRACK</a:t>
            </a:r>
            <a:r>
              <a:rPr lang="nl-BE" sz="1600" dirty="0">
                <a:solidFill>
                  <a:srgbClr val="00B050"/>
                </a:solidFill>
              </a:rPr>
              <a:t>/CROP_</a:t>
            </a:r>
            <a:r>
              <a:rPr lang="nl-BE" sz="1600" i="1" dirty="0">
                <a:solidFill>
                  <a:srgbClr val="00B050"/>
                </a:solidFill>
              </a:rPr>
              <a:t>SM</a:t>
            </a:r>
            <a:r>
              <a:rPr lang="nl-BE" sz="1600" dirty="0">
                <a:solidFill>
                  <a:srgbClr val="00B050"/>
                </a:solidFill>
              </a:rPr>
              <a:t>_</a:t>
            </a:r>
            <a:r>
              <a:rPr lang="nl-BE" sz="1600" i="1" dirty="0">
                <a:solidFill>
                  <a:srgbClr val="00B050"/>
                </a:solidFill>
              </a:rPr>
              <a:t>DATE</a:t>
            </a:r>
            <a:r>
              <a:rPr lang="nl-BE" sz="1600" dirty="0">
                <a:solidFill>
                  <a:srgbClr val="00B050"/>
                </a:solidFill>
              </a:rPr>
              <a:t>_</a:t>
            </a:r>
            <a:r>
              <a:rPr lang="nl-BE" sz="1600" i="1" dirty="0">
                <a:solidFill>
                  <a:srgbClr val="00B050"/>
                </a:solidFill>
              </a:rPr>
              <a:t>ZOOM</a:t>
            </a:r>
            <a:r>
              <a:rPr lang="nl-BE" sz="1600" dirty="0">
                <a:solidFill>
                  <a:srgbClr val="00B050"/>
                </a:solidFill>
              </a:rPr>
              <a:t>_</a:t>
            </a:r>
            <a:r>
              <a:rPr lang="nl-BE" sz="1600" i="1" dirty="0">
                <a:solidFill>
                  <a:srgbClr val="00B050"/>
                </a:solidFill>
              </a:rPr>
              <a:t>ML</a:t>
            </a:r>
            <a:r>
              <a:rPr lang="nl-BE" sz="1600" dirty="0">
                <a:solidFill>
                  <a:srgbClr val="00B050"/>
                </a:solidFill>
              </a:rPr>
              <a:t>/Geocoded</a:t>
            </a:r>
            <a:r>
              <a:rPr lang="nl-BE" sz="1600" dirty="0"/>
              <a:t>)</a:t>
            </a:r>
            <a:endParaRPr lang="nl-BE" sz="1600" b="1" dirty="0"/>
          </a:p>
          <a:p>
            <a:pPr lvl="1"/>
            <a:endParaRPr lang="nl-BE" sz="1600" b="1" dirty="0"/>
          </a:p>
          <a:p>
            <a:pPr lvl="1">
              <a:spcAft>
                <a:spcPts val="6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It will check if all pairs are processed and each geocoded product is stored as expected in </a:t>
            </a:r>
            <a:r>
              <a:rPr lang="nl-BE" sz="1600" dirty="0">
                <a:solidFill>
                  <a:srgbClr val="00B050"/>
                </a:solidFill>
              </a:rPr>
              <a:t>/Geocoded…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r>
              <a:rPr lang="en-US" sz="1600" dirty="0">
                <a:effectLst/>
                <a:ea typeface="Times New Roman" panose="02020603050405020304" pitchFamily="18" charset="0"/>
              </a:rPr>
              <a:t>Missing products will be listed in files. 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r>
              <a:rPr lang="en-US" sz="1600" dirty="0">
                <a:effectLst/>
                <a:ea typeface="Times New Roman" panose="02020603050405020304" pitchFamily="18" charset="0"/>
              </a:rPr>
              <a:t>It will also offer to clean incoherent occurrence of files and pair directories (beware…). </a:t>
            </a:r>
            <a:endParaRPr lang="nl-BE" sz="1600" b="1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158427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0000" y="1008000"/>
            <a:ext cx="11225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Building the baseline plot and selecting the Super Master</a:t>
            </a:r>
          </a:p>
          <a:p>
            <a:r>
              <a:rPr lang="en-GB" b="1" dirty="0" err="1">
                <a:solidFill>
                  <a:schemeClr val="bg1">
                    <a:lumMod val="75000"/>
                  </a:schemeClr>
                </a:solidFill>
              </a:rPr>
              <a:t>Coregistration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 on the Super Master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Mass Processing</a:t>
            </a:r>
          </a:p>
          <a:p>
            <a:r>
              <a:rPr lang="en-GB" b="1" dirty="0"/>
              <a:t>Additional information: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/>
              <a:t>Re-geocode or re-unwrap a list of pairs in SAR_MASSPROCESS </a:t>
            </a:r>
            <a:r>
              <a:rPr lang="en-GB" sz="1600" dirty="0"/>
              <a:t>(</a:t>
            </a:r>
            <a:r>
              <a:rPr lang="en-GB" sz="1600" dirty="0">
                <a:solidFill>
                  <a:srgbClr val="FF0000"/>
                </a:solidFill>
              </a:rPr>
              <a:t>see manual § 8.5</a:t>
            </a:r>
            <a:r>
              <a:rPr lang="en-GB" sz="1600" dirty="0"/>
              <a:t>)</a:t>
            </a:r>
          </a:p>
          <a:p>
            <a:pPr marL="1257300" lvl="2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1600" dirty="0"/>
              <a:t>If results were moved from PROCESS to SAR_MASSPROCESS, first run in </a:t>
            </a:r>
            <a:r>
              <a:rPr lang="nl-BE" sz="1600" dirty="0">
                <a:solidFill>
                  <a:srgbClr val="00B050"/>
                </a:solidFill>
              </a:rPr>
              <a:t>…/SAR_MASSPROCESS/</a:t>
            </a:r>
            <a:r>
              <a:rPr lang="nl-BE" sz="1600" i="1" dirty="0">
                <a:solidFill>
                  <a:srgbClr val="00B050"/>
                </a:solidFill>
              </a:rPr>
              <a:t>SAT</a:t>
            </a:r>
            <a:r>
              <a:rPr lang="nl-BE" sz="1600" dirty="0">
                <a:solidFill>
                  <a:srgbClr val="00B050"/>
                </a:solidFill>
              </a:rPr>
              <a:t>/</a:t>
            </a:r>
            <a:r>
              <a:rPr lang="nl-BE" sz="1600" i="1" dirty="0">
                <a:solidFill>
                  <a:srgbClr val="00B050"/>
                </a:solidFill>
              </a:rPr>
              <a:t>TRACK</a:t>
            </a:r>
            <a:r>
              <a:rPr lang="nl-BE" sz="1600" dirty="0">
                <a:solidFill>
                  <a:srgbClr val="00B050"/>
                </a:solidFill>
              </a:rPr>
              <a:t>/CROP_</a:t>
            </a:r>
            <a:r>
              <a:rPr lang="nl-BE" sz="1600" i="1" dirty="0">
                <a:solidFill>
                  <a:srgbClr val="00B050"/>
                </a:solidFill>
              </a:rPr>
              <a:t>SM</a:t>
            </a:r>
            <a:r>
              <a:rPr lang="nl-BE" sz="1600" dirty="0">
                <a:solidFill>
                  <a:srgbClr val="00B050"/>
                </a:solidFill>
              </a:rPr>
              <a:t>_</a:t>
            </a:r>
            <a:r>
              <a:rPr lang="nl-BE" sz="1600" i="1" dirty="0">
                <a:solidFill>
                  <a:srgbClr val="00B050"/>
                </a:solidFill>
              </a:rPr>
              <a:t>DATE</a:t>
            </a:r>
            <a:r>
              <a:rPr lang="nl-BE" sz="1600" dirty="0">
                <a:solidFill>
                  <a:srgbClr val="00B050"/>
                </a:solidFill>
              </a:rPr>
              <a:t>_</a:t>
            </a:r>
            <a:r>
              <a:rPr lang="nl-BE" sz="1600" i="1" dirty="0">
                <a:solidFill>
                  <a:srgbClr val="00B050"/>
                </a:solidFill>
              </a:rPr>
              <a:t>ZOOM</a:t>
            </a:r>
            <a:r>
              <a:rPr lang="nl-BE" sz="1600" dirty="0">
                <a:solidFill>
                  <a:srgbClr val="00B050"/>
                </a:solidFill>
              </a:rPr>
              <a:t>_</a:t>
            </a:r>
            <a:r>
              <a:rPr lang="nl-BE" sz="1600" i="1" dirty="0">
                <a:solidFill>
                  <a:srgbClr val="00B050"/>
                </a:solidFill>
              </a:rPr>
              <a:t>ML </a:t>
            </a:r>
            <a:r>
              <a:rPr lang="nl-BE" sz="1600" dirty="0"/>
              <a:t>the script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RenamePathAfterMove_in_SAR_MASSPROC.sh</a:t>
            </a:r>
            <a:r>
              <a:rPr lang="en-US" sz="1600" b="1" i="1" dirty="0">
                <a:effectLst/>
                <a:ea typeface="Times New Roman" panose="02020603050405020304" pitchFamily="18" charset="0"/>
              </a:rPr>
              <a:t> </a:t>
            </a:r>
            <a:r>
              <a:rPr lang="en-GB" sz="1600" dirty="0"/>
              <a:t> </a:t>
            </a:r>
            <a:r>
              <a:rPr lang="en-GB" sz="1600" i="1" dirty="0">
                <a:solidFill>
                  <a:srgbClr val="00B050"/>
                </a:solidFill>
              </a:rPr>
              <a:t>SAT	</a:t>
            </a:r>
          </a:p>
          <a:p>
            <a:pPr marL="1257300" lvl="2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LU" sz="1600" dirty="0"/>
              <a:t>In the same directory, run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ReUnwrap_fromList.sh</a:t>
            </a:r>
            <a:r>
              <a:rPr lang="en-US" sz="1600" b="1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with a </a:t>
            </a:r>
            <a:r>
              <a:rPr lang="en-US" sz="16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list of pairs to reprocess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in one column, as 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MAS_SLV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dates (or S1 names) and </a:t>
            </a:r>
            <a:r>
              <a:rPr lang="en-US" sz="16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the parameters file for that re-run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r>
              <a:rPr lang="en-US" sz="1600" dirty="0">
                <a:effectLst/>
                <a:ea typeface="Times New Roman" panose="02020603050405020304" pitchFamily="18" charset="0"/>
              </a:rPr>
              <a:t>Test it for instance by changing the parameter ZONEMAP as </a:t>
            </a:r>
            <a:r>
              <a:rPr lang="en-US" sz="16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ZoneMapYes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LU" sz="1600" dirty="0"/>
              <a:t>In the same directory, run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ReGeocode_fromList.sh</a:t>
            </a:r>
            <a:r>
              <a:rPr lang="en-US" sz="1600" b="1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with a </a:t>
            </a:r>
            <a:r>
              <a:rPr lang="en-US" sz="16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list of pairs to reprocess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in one column, as 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MAS_SLV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dates (or S1 names) and a </a:t>
            </a:r>
            <a:r>
              <a:rPr lang="en-US" sz="16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parameters file for that re-run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600" dirty="0">
                <a:ea typeface="Times New Roman" panose="02020603050405020304" pitchFamily="18" charset="0"/>
              </a:rPr>
              <a:t>Note that the list of products to re-geocode is hard coded in the script, as well as the option to recompute the raster figures. You can change all that…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0047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29498-98A2-E629-AAD2-CE3D970EBC40}"/>
              </a:ext>
            </a:extLst>
          </p:cNvPr>
          <p:cNvSpPr txBox="1"/>
          <p:nvPr/>
        </p:nvSpPr>
        <p:spPr>
          <a:xfrm>
            <a:off x="908792" y="884908"/>
            <a:ext cx="5701625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lns_All_Img.sh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Prepa_MSBAS.sh</a:t>
            </a: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Dual criteria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Manually add or remove pairs from automated list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Note about old baseline plot tools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Extract_x_Shortest_Connections.sh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DelaunayTable.sh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GB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 err="1"/>
              <a:t>Coregistration</a:t>
            </a:r>
            <a:r>
              <a:rPr lang="en-GB" b="1" dirty="0"/>
              <a:t> on the Super Master: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SuperMasterCoreg.sh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__</a:t>
            </a: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SplitCoreg.sh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Mass Processing: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SuperMaster_MassProc.sh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__</a:t>
            </a: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SplitSession.sh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Additional information:</a:t>
            </a:r>
          </a:p>
          <a:p>
            <a:endParaRPr lang="en-GB" sz="800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75000"/>
                  </a:schemeClr>
                </a:solidFill>
              </a:rPr>
              <a:t>Note about updated S1 orbits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Verify_Mass_Process_Results.sh</a:t>
            </a:r>
            <a:endParaRPr lang="en-GB" sz="1600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75000"/>
                  </a:schemeClr>
                </a:solidFill>
              </a:rPr>
              <a:t>Re-geocode or re-unwrap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6C168-DFA5-1A27-D75C-FC75AEF6C14E}"/>
              </a:ext>
            </a:extLst>
          </p:cNvPr>
          <p:cNvSpPr txBox="1"/>
          <p:nvPr/>
        </p:nvSpPr>
        <p:spPr>
          <a:xfrm rot="20048326">
            <a:off x="5095286" y="3281086"/>
            <a:ext cx="2480166" cy="70788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LU" sz="4000" dirty="0">
                <a:solidFill>
                  <a:srgbClr val="C00000"/>
                </a:solidFill>
              </a:rPr>
              <a:t> - DONE ! - </a:t>
            </a:r>
          </a:p>
        </p:txBody>
      </p:sp>
    </p:spTree>
    <p:extLst>
      <p:ext uri="{BB962C8B-B14F-4D97-AF65-F5344CB8AC3E}">
        <p14:creationId xmlns:p14="http://schemas.microsoft.com/office/powerpoint/2010/main" val="35737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dirty="0">
                <a:solidFill>
                  <a:schemeClr val="bg1"/>
                </a:solidFill>
                <a:latin typeface="Helvetica" pitchFamily="2" charset="0"/>
              </a:rPr>
              <a:t>Data samples for exercise 3</a:t>
            </a:r>
            <a:endParaRPr lang="en-GB" sz="2800" b="1" i="0" u="none" strike="noStrike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9B1C0-3EE7-1861-0DE6-C261C3777CEB}"/>
              </a:ext>
            </a:extLst>
          </p:cNvPr>
          <p:cNvSpPr txBox="1"/>
          <p:nvPr/>
        </p:nvSpPr>
        <p:spPr>
          <a:xfrm>
            <a:off x="708202" y="1256731"/>
            <a:ext cx="31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Provide samples to participants </a:t>
            </a:r>
            <a:endParaRPr lang="en-L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692B3-4D8D-508A-CD85-95E5EDF70F52}"/>
              </a:ext>
            </a:extLst>
          </p:cNvPr>
          <p:cNvSpPr txBox="1"/>
          <p:nvPr/>
        </p:nvSpPr>
        <p:spPr>
          <a:xfrm>
            <a:off x="542440" y="1728762"/>
            <a:ext cx="11354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LU" b="1" dirty="0"/>
              <a:t>Directory with mass processed DInSAR pairs:</a:t>
            </a:r>
            <a:br>
              <a:rPr lang="en-LU" dirty="0"/>
            </a:br>
            <a:r>
              <a:rPr lang="en-LU" dirty="0"/>
              <a:t>3601/SAR_MASSPROCESS/S1/ARG_DOMU_LAGUNA_A_18_SAMPLE</a:t>
            </a:r>
            <a:r>
              <a:rPr lang="en-LU" u="sng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LU" u="sng" dirty="0">
                <a:solidFill>
                  <a:srgbClr val="C55A11"/>
                </a:solidFill>
              </a:rPr>
              <a:t>144</a:t>
            </a:r>
            <a:r>
              <a:rPr lang="en-LU" dirty="0">
                <a:solidFill>
                  <a:srgbClr val="C55A11"/>
                </a:solidFill>
              </a:rPr>
              <a:t>.19 Gb – 16.204 items</a:t>
            </a:r>
            <a:br>
              <a:rPr lang="en-LU" dirty="0"/>
            </a:br>
            <a:r>
              <a:rPr lang="en-LU" dirty="0"/>
              <a:t>3601/SAR_MASSPROCESS/S1/ARG_DOMU_LAGUNA_D_83_SAMPLE</a:t>
            </a:r>
            <a:r>
              <a:rPr lang="en-LU" u="sng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LU" dirty="0">
                <a:solidFill>
                  <a:srgbClr val="C55A11"/>
                </a:solidFill>
              </a:rPr>
              <a:t>132.75 Gb – 14.603 items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LU" b="1" dirty="0"/>
              <a:t>A kml for coherence threshold estimation</a:t>
            </a:r>
            <a:br>
              <a:rPr lang="en-LU" dirty="0"/>
            </a:br>
            <a:r>
              <a:rPr lang="en-LU" dirty="0"/>
              <a:t>1650/</a:t>
            </a:r>
            <a:r>
              <a:rPr lang="en-LU"/>
              <a:t>kml/ARGENTINA/LagunaDelMaule_TestPhaseCLosure.kml</a:t>
            </a:r>
            <a:r>
              <a:rPr lang="en-LU" u="sng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LU" u="sng">
                <a:solidFill>
                  <a:schemeClr val="bg1">
                    <a:lumMod val="75000"/>
                  </a:schemeClr>
                </a:solidFill>
              </a:rPr>
              <a:t>			  </a:t>
            </a:r>
            <a:r>
              <a:rPr lang="en-LU" u="sng">
                <a:solidFill>
                  <a:srgbClr val="C55A11"/>
                </a:solidFill>
              </a:rPr>
              <a:t>1.4 K</a:t>
            </a:r>
            <a:r>
              <a:rPr lang="en-LU">
                <a:solidFill>
                  <a:srgbClr val="C55A11"/>
                </a:solidFill>
              </a:rPr>
              <a:t>b – 1 item</a:t>
            </a:r>
            <a:endParaRPr lang="en-LU" dirty="0"/>
          </a:p>
          <a:p>
            <a:pPr marL="285750" indent="-285750">
              <a:buFont typeface="Wingdings" pitchFamily="2" charset="2"/>
              <a:buChar char="ü"/>
            </a:pP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559945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3FAB514-CDD0-E059-14C5-1B73A18DD588}"/>
              </a:ext>
            </a:extLst>
          </p:cNvPr>
          <p:cNvGrpSpPr/>
          <p:nvPr/>
        </p:nvGrpSpPr>
        <p:grpSpPr>
          <a:xfrm>
            <a:off x="1570744" y="1184791"/>
            <a:ext cx="9704448" cy="3968195"/>
            <a:chOff x="1570744" y="1184791"/>
            <a:chExt cx="9704448" cy="396819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4C04CA6-0E4D-D686-04EB-E9862475D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70744" y="1184791"/>
              <a:ext cx="9702844" cy="3968195"/>
              <a:chOff x="391743" y="625202"/>
              <a:chExt cx="12082848" cy="49415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50DE177-A1D1-9B55-E71C-40C509412CE0}"/>
                  </a:ext>
                </a:extLst>
              </p:cNvPr>
              <p:cNvSpPr/>
              <p:nvPr/>
            </p:nvSpPr>
            <p:spPr>
              <a:xfrm>
                <a:off x="1723234" y="1193750"/>
                <a:ext cx="26434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Interferometric processing</a:t>
                </a:r>
              </a:p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(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AMSTer</a:t>
                </a:r>
                <a:r>
                  <a:rPr lang="en-US" sz="1200" dirty="0">
                    <a:solidFill>
                      <a:srgbClr val="C00000"/>
                    </a:solidFill>
                  </a:rPr>
                  <a:t> Engine)</a:t>
                </a:r>
              </a:p>
            </p:txBody>
          </p:sp>
          <p:sp>
            <p:nvSpPr>
              <p:cNvPr id="68" name="Right Arrow 67">
                <a:extLst>
                  <a:ext uri="{FF2B5EF4-FFF2-40B4-BE49-F238E27FC236}">
                    <a16:creationId xmlns:a16="http://schemas.microsoft.com/office/drawing/2014/main" id="{9C3C2C10-DD30-AF7E-4EA0-B96EA28617D6}"/>
                  </a:ext>
                </a:extLst>
              </p:cNvPr>
              <p:cNvSpPr/>
              <p:nvPr/>
            </p:nvSpPr>
            <p:spPr>
              <a:xfrm>
                <a:off x="4621368" y="3776521"/>
                <a:ext cx="1362769" cy="22893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" descr="Download, symbol Free Icon of Justicon">
                <a:extLst>
                  <a:ext uri="{FF2B5EF4-FFF2-40B4-BE49-F238E27FC236}">
                    <a16:creationId xmlns:a16="http://schemas.microsoft.com/office/drawing/2014/main" id="{6056D7B1-9F1E-0F1B-FAAE-6A45625011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975" y="1162345"/>
                <a:ext cx="691135" cy="69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EE1AE8-922C-A5F8-B4D3-D1B70BE4F4F5}"/>
                  </a:ext>
                </a:extLst>
              </p:cNvPr>
              <p:cNvSpPr txBox="1"/>
              <p:nvPr/>
            </p:nvSpPr>
            <p:spPr>
              <a:xfrm>
                <a:off x="10192841" y="795252"/>
                <a:ext cx="1239242" cy="344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 Web Page(s)</a:t>
                </a:r>
                <a:endParaRPr lang="x-none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7D7CC0C-6EDC-3AE3-8E2F-4D56FFF24E25}"/>
                  </a:ext>
                </a:extLst>
              </p:cNvPr>
              <p:cNvSpPr txBox="1"/>
              <p:nvPr/>
            </p:nvSpPr>
            <p:spPr>
              <a:xfrm>
                <a:off x="391743" y="625202"/>
                <a:ext cx="1093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Sat. image </a:t>
                </a:r>
              </a:p>
              <a:p>
                <a:r>
                  <a:rPr lang="en-US" sz="1200">
                    <a:solidFill>
                      <a:srgbClr val="C00000"/>
                    </a:solidFill>
                  </a:rPr>
                  <a:t>Download</a:t>
                </a:r>
                <a:endParaRPr lang="en-LU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72" name="Bent Up Arrow 71">
                <a:extLst>
                  <a:ext uri="{FF2B5EF4-FFF2-40B4-BE49-F238E27FC236}">
                    <a16:creationId xmlns:a16="http://schemas.microsoft.com/office/drawing/2014/main" id="{5E9EB17E-C64C-8772-4A89-D46329864556}"/>
                  </a:ext>
                </a:extLst>
              </p:cNvPr>
              <p:cNvSpPr/>
              <p:nvPr/>
            </p:nvSpPr>
            <p:spPr>
              <a:xfrm rot="5400000">
                <a:off x="908157" y="2008847"/>
                <a:ext cx="482545" cy="505805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04368B7-7697-C5B2-C972-976794619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023" y="1827686"/>
                <a:ext cx="1006757" cy="1212135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AD746A86-D123-C0DA-B0F0-84E4DEB48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9759" y="1813556"/>
                <a:ext cx="1251730" cy="1324824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FC74BA9-22BA-D52C-75C8-4110C79BD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3733" y="3019261"/>
                <a:ext cx="1306288" cy="1324557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DF69747C-03D6-97AB-9342-8231E2E3D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1704" y="3133182"/>
                <a:ext cx="1349196" cy="1396043"/>
              </a:xfrm>
              <a:prstGeom prst="rect">
                <a:avLst/>
              </a:prstGeom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AE0607-2C00-BD5F-30CC-96AF82D16B19}"/>
                  </a:ext>
                </a:extLst>
              </p:cNvPr>
              <p:cNvSpPr/>
              <p:nvPr/>
            </p:nvSpPr>
            <p:spPr>
              <a:xfrm>
                <a:off x="5690902" y="2641993"/>
                <a:ext cx="3093290" cy="57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Time Series processing</a:t>
                </a:r>
              </a:p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(MSBAS)</a:t>
                </a:r>
              </a:p>
            </p:txBody>
          </p:sp>
          <p:sp>
            <p:nvSpPr>
              <p:cNvPr id="78" name="Right Arrow 77">
                <a:extLst>
                  <a:ext uri="{FF2B5EF4-FFF2-40B4-BE49-F238E27FC236}">
                    <a16:creationId xmlns:a16="http://schemas.microsoft.com/office/drawing/2014/main" id="{23BDDF9A-4D71-0074-AE0E-509BC523D7A7}"/>
                  </a:ext>
                </a:extLst>
              </p:cNvPr>
              <p:cNvSpPr/>
              <p:nvPr/>
            </p:nvSpPr>
            <p:spPr>
              <a:xfrm>
                <a:off x="8612684" y="3817786"/>
                <a:ext cx="529619" cy="27051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A088820-E3CE-EF58-6E61-D25B9D1249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4347"/>
              <a:stretch/>
            </p:blipFill>
            <p:spPr>
              <a:xfrm>
                <a:off x="9470400" y="2722969"/>
                <a:ext cx="3004191" cy="2826461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631C869E-0D35-A1C6-D909-BE9E6EC9F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6410" y="3210653"/>
                <a:ext cx="1236922" cy="132482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FD255C7A-385D-FCC3-A413-19FFB3D0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3982" y="3607460"/>
                <a:ext cx="686857" cy="885381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1617C31-D0AD-A2D2-6CE2-384446B36D7D}"/>
                  </a:ext>
                </a:extLst>
              </p:cNvPr>
              <p:cNvSpPr txBox="1"/>
              <p:nvPr/>
            </p:nvSpPr>
            <p:spPr>
              <a:xfrm>
                <a:off x="1757144" y="2677577"/>
                <a:ext cx="687093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Ampli.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9006C50-ACEF-4CEB-B6C6-451895BFD794}"/>
                  </a:ext>
                </a:extLst>
              </p:cNvPr>
              <p:cNvSpPr txBox="1"/>
              <p:nvPr/>
            </p:nvSpPr>
            <p:spPr>
              <a:xfrm>
                <a:off x="3246840" y="2798316"/>
                <a:ext cx="551352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Coh.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03B2DD4-ED83-0422-A4F8-9F01BB88C788}"/>
                  </a:ext>
                </a:extLst>
              </p:cNvPr>
              <p:cNvSpPr txBox="1"/>
              <p:nvPr/>
            </p:nvSpPr>
            <p:spPr>
              <a:xfrm>
                <a:off x="1763995" y="4047034"/>
                <a:ext cx="671124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Interf.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07823B3-6B39-F40E-E408-21BF611CCF13}"/>
                  </a:ext>
                </a:extLst>
              </p:cNvPr>
              <p:cNvSpPr txBox="1"/>
              <p:nvPr/>
            </p:nvSpPr>
            <p:spPr>
              <a:xfrm>
                <a:off x="3318378" y="4223323"/>
                <a:ext cx="615230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Defo.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46337F0-6CF0-763F-91A4-CB0F71603071}"/>
                  </a:ext>
                </a:extLst>
              </p:cNvPr>
              <p:cNvSpPr txBox="1"/>
              <p:nvPr/>
            </p:nvSpPr>
            <p:spPr>
              <a:xfrm>
                <a:off x="5967383" y="4153710"/>
                <a:ext cx="878728" cy="53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Cumul. </a:t>
                </a:r>
                <a:br>
                  <a:rPr lang="en-LU" sz="1100"/>
                </a:br>
                <a:r>
                  <a:rPr lang="en-LU" sz="1100"/>
                  <a:t>       defo.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9C65B33-88D1-6FF0-0E8F-22ED6ED637BF}"/>
                  </a:ext>
                </a:extLst>
              </p:cNvPr>
              <p:cNvSpPr txBox="1"/>
              <p:nvPr/>
            </p:nvSpPr>
            <p:spPr>
              <a:xfrm>
                <a:off x="7503965" y="3378776"/>
                <a:ext cx="112026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Mean Veloc.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C4D61DF-DD2C-D5B8-D403-8EBACF0CC2D9}"/>
                  </a:ext>
                </a:extLst>
              </p:cNvPr>
              <p:cNvSpPr txBox="1"/>
              <p:nvPr/>
            </p:nvSpPr>
            <p:spPr>
              <a:xfrm>
                <a:off x="5914305" y="5240971"/>
                <a:ext cx="103642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Time series</a:t>
                </a: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89763F9-E7A7-336F-FDE9-64F08374F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50733" y="4549810"/>
                <a:ext cx="1604834" cy="1016942"/>
              </a:xfrm>
              <a:prstGeom prst="rect">
                <a:avLst/>
              </a:prstGeom>
            </p:spPr>
          </p:pic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9EEA70B-CB55-8E9C-8773-E2B9AB3B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61144" y="1928972"/>
              <a:ext cx="2414048" cy="939116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69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err="1">
                <a:solidFill>
                  <a:schemeClr val="bg1"/>
                </a:solidFill>
                <a:effectLst/>
                <a:latin typeface="Helvetica" pitchFamily="2" charset="0"/>
              </a:rPr>
              <a:t>MasTer</a:t>
            </a: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 Toolbox</a:t>
            </a:r>
            <a:endParaRPr lang="en-GB" sz="2800" b="1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8E34EC-49F4-5F97-AFB4-A4F68BC913F8}"/>
              </a:ext>
            </a:extLst>
          </p:cNvPr>
          <p:cNvSpPr txBox="1"/>
          <p:nvPr/>
        </p:nvSpPr>
        <p:spPr>
          <a:xfrm>
            <a:off x="1658023" y="548829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G. Celli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609BAE-E59C-FF98-B2C0-174BDDD4C447}"/>
              </a:ext>
            </a:extLst>
          </p:cNvPr>
          <p:cNvSpPr txBox="1"/>
          <p:nvPr/>
        </p:nvSpPr>
        <p:spPr>
          <a:xfrm>
            <a:off x="3096482" y="5471374"/>
            <a:ext cx="11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D. Derauw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D0FB3-E7A2-E6B7-F060-23DEF5D72DFE}"/>
              </a:ext>
            </a:extLst>
          </p:cNvPr>
          <p:cNvSpPr txBox="1"/>
          <p:nvPr/>
        </p:nvSpPr>
        <p:spPr>
          <a:xfrm>
            <a:off x="6534417" y="5417565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S. Samsonov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E1ECCF-7ECE-65C9-9AEA-48B0C284F0CC}"/>
              </a:ext>
            </a:extLst>
          </p:cNvPr>
          <p:cNvSpPr txBox="1"/>
          <p:nvPr/>
        </p:nvSpPr>
        <p:spPr>
          <a:xfrm>
            <a:off x="9377491" y="5467752"/>
            <a:ext cx="136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/>
              <a:t>M. Jaspard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D6CE02-99AD-868F-B278-834D791A88DA}"/>
              </a:ext>
            </a:extLst>
          </p:cNvPr>
          <p:cNvSpPr txBox="1"/>
          <p:nvPr/>
        </p:nvSpPr>
        <p:spPr>
          <a:xfrm>
            <a:off x="4600006" y="601993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N. d’Oreye &amp; D. Smittarello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AD985DE-1B85-051C-EC93-6A8C2464F865}"/>
              </a:ext>
            </a:extLst>
          </p:cNvPr>
          <p:cNvSpPr/>
          <p:nvPr/>
        </p:nvSpPr>
        <p:spPr>
          <a:xfrm rot="16200000">
            <a:off x="1961484" y="4923420"/>
            <a:ext cx="209955" cy="993052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0BA6B904-128A-7C76-B263-C19ED4702F1E}"/>
              </a:ext>
            </a:extLst>
          </p:cNvPr>
          <p:cNvSpPr/>
          <p:nvPr/>
        </p:nvSpPr>
        <p:spPr>
          <a:xfrm rot="16200000">
            <a:off x="3698178" y="4315579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2A3C29D8-3200-1B26-BC65-E648730FF5E2}"/>
              </a:ext>
            </a:extLst>
          </p:cNvPr>
          <p:cNvSpPr/>
          <p:nvPr/>
        </p:nvSpPr>
        <p:spPr>
          <a:xfrm rot="16200000">
            <a:off x="6994287" y="4276594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A503F9D-85BD-7B19-A043-8D88D28CF03F}"/>
              </a:ext>
            </a:extLst>
          </p:cNvPr>
          <p:cNvSpPr/>
          <p:nvPr/>
        </p:nvSpPr>
        <p:spPr>
          <a:xfrm rot="16200000">
            <a:off x="9920847" y="4308807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711A9FE-C2D6-C43F-08F9-47BA0A9D06C8}"/>
              </a:ext>
            </a:extLst>
          </p:cNvPr>
          <p:cNvSpPr/>
          <p:nvPr/>
        </p:nvSpPr>
        <p:spPr>
          <a:xfrm rot="16200000">
            <a:off x="6294486" y="999647"/>
            <a:ext cx="176080" cy="9850957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92AA34-20B6-9D4D-4A08-3CD92A81EB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244" y="1212610"/>
            <a:ext cx="1332753" cy="133275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2366F6A-B816-1A51-5939-C29C277F6CDC}"/>
              </a:ext>
            </a:extLst>
          </p:cNvPr>
          <p:cNvSpPr/>
          <p:nvPr/>
        </p:nvSpPr>
        <p:spPr>
          <a:xfrm rot="17338157">
            <a:off x="4615687" y="3124229"/>
            <a:ext cx="1237995" cy="2003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2A0B90-C969-18B1-9D85-CD0658F0909B}"/>
              </a:ext>
            </a:extLst>
          </p:cNvPr>
          <p:cNvSpPr txBox="1"/>
          <p:nvPr/>
        </p:nvSpPr>
        <p:spPr>
          <a:xfrm>
            <a:off x="5252446" y="3498885"/>
            <a:ext cx="51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Defo.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AA48CE-F247-AB2C-E918-76CAB8086977}"/>
              </a:ext>
            </a:extLst>
          </p:cNvPr>
          <p:cNvSpPr txBox="1"/>
          <p:nvPr/>
        </p:nvSpPr>
        <p:spPr>
          <a:xfrm rot="17422703">
            <a:off x="4800911" y="30542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Ampli.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A16526-72C4-8514-03E8-61946311956F}"/>
              </a:ext>
            </a:extLst>
          </p:cNvPr>
          <p:cNvGrpSpPr/>
          <p:nvPr/>
        </p:nvGrpSpPr>
        <p:grpSpPr>
          <a:xfrm>
            <a:off x="6904370" y="2085712"/>
            <a:ext cx="396303" cy="695741"/>
            <a:chOff x="7030300" y="2074221"/>
            <a:chExt cx="396303" cy="695741"/>
          </a:xfrm>
        </p:grpSpPr>
        <p:sp>
          <p:nvSpPr>
            <p:cNvPr id="56" name="Bent Up Arrow 55">
              <a:extLst>
                <a:ext uri="{FF2B5EF4-FFF2-40B4-BE49-F238E27FC236}">
                  <a16:creationId xmlns:a16="http://schemas.microsoft.com/office/drawing/2014/main" id="{1C77D4A3-A2E3-26EF-71AF-CCE6FC6578BF}"/>
                </a:ext>
              </a:extLst>
            </p:cNvPr>
            <p:cNvSpPr/>
            <p:nvPr/>
          </p:nvSpPr>
          <p:spPr>
            <a:xfrm rot="10800000" flipH="1">
              <a:off x="7030300" y="2118709"/>
              <a:ext cx="396303" cy="65125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5BD943-3F4D-C231-94AC-E46A8FD67931}"/>
                </a:ext>
              </a:extLst>
            </p:cNvPr>
            <p:cNvSpPr/>
            <p:nvPr/>
          </p:nvSpPr>
          <p:spPr>
            <a:xfrm>
              <a:off x="7225325" y="2484903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A0D006-EAA6-8CBA-5E75-E86669E3AC37}"/>
                </a:ext>
              </a:extLst>
            </p:cNvPr>
            <p:cNvSpPr/>
            <p:nvPr/>
          </p:nvSpPr>
          <p:spPr>
            <a:xfrm>
              <a:off x="7225325" y="2292419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03F99-3D58-4818-F931-AC1C07873334}"/>
                </a:ext>
              </a:extLst>
            </p:cNvPr>
            <p:cNvSpPr/>
            <p:nvPr/>
          </p:nvSpPr>
          <p:spPr>
            <a:xfrm rot="5400000">
              <a:off x="7083373" y="2138456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0BE69B6-D900-6495-71B5-2765A9229373}"/>
              </a:ext>
            </a:extLst>
          </p:cNvPr>
          <p:cNvGrpSpPr/>
          <p:nvPr/>
        </p:nvGrpSpPr>
        <p:grpSpPr>
          <a:xfrm>
            <a:off x="4770955" y="3570055"/>
            <a:ext cx="8050964" cy="3578363"/>
            <a:chOff x="4770955" y="3570055"/>
            <a:chExt cx="8050964" cy="357836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2" name="3D Model 61" descr="Magnifying Glass">
                  <a:extLst>
                    <a:ext uri="{FF2B5EF4-FFF2-40B4-BE49-F238E27FC236}">
                      <a16:creationId xmlns:a16="http://schemas.microsoft.com/office/drawing/2014/main" id="{0F98CC91-EFE5-3E1D-4588-14CBE53F46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83000711"/>
                    </p:ext>
                  </p:extLst>
                </p:nvPr>
              </p:nvGraphicFramePr>
              <p:xfrm rot="1204567">
                <a:off x="4770955" y="3570055"/>
                <a:ext cx="8050964" cy="3578363"/>
              </p:xfrm>
              <a:graphic>
                <a:graphicData uri="http://schemas.microsoft.com/office/drawing/2017/model3d">
                  <am3d:model3d r:embed="rId13">
                    <am3d:spPr>
                      <a:xfrm rot="1204567">
                        <a:off x="0" y="0"/>
                        <a:ext cx="8050964" cy="3578363"/>
                      </a:xfrm>
                      <a:prstGeom prst="rect">
                        <a:avLst/>
                      </a:prstGeom>
                    </am3d:spPr>
                    <am3d:camera>
                      <am3d:pos x="0" y="0" z="513902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8896" d="1000000"/>
                      <am3d:preTrans dx="-1030" dy="-38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30899" ay="-375674" az="-36199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894551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2" name="3D Model 61" descr="Magnifying Glass">
                  <a:extLst>
                    <a:ext uri="{FF2B5EF4-FFF2-40B4-BE49-F238E27FC236}">
                      <a16:creationId xmlns:a16="http://schemas.microsoft.com/office/drawing/2014/main" id="{0F98CC91-EFE5-3E1D-4588-14CBE53F468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204567">
                  <a:off x="4770955" y="3570055"/>
                  <a:ext cx="8050964" cy="357836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87271E-26DD-6476-1785-C7B098BA5760}"/>
                </a:ext>
              </a:extLst>
            </p:cNvPr>
            <p:cNvSpPr txBox="1"/>
            <p:nvPr/>
          </p:nvSpPr>
          <p:spPr>
            <a:xfrm rot="1307711">
              <a:off x="9290062" y="6005170"/>
              <a:ext cx="337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LU" sz="1600" dirty="0">
                  <a:solidFill>
                    <a:srgbClr val="FFFF00"/>
                  </a:solidFill>
                </a:rPr>
                <a:t>Time Series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49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Mass Processing &amp; Exercise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241567" y="960889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/>
              <a:t>Plan:</a:t>
            </a:r>
            <a:endParaRPr lang="en-LU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501219" y="1087057"/>
            <a:ext cx="5701625" cy="5232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lns_All_Img.sh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Prepa_MSBAS.sh</a:t>
            </a: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Dual criteria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Manually add or remove pairs from automated list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Note about old baseline plot tools </a:t>
            </a:r>
          </a:p>
          <a:p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 err="1"/>
              <a:t>Coregistration</a:t>
            </a:r>
            <a:r>
              <a:rPr lang="en-GB" b="1" dirty="0"/>
              <a:t> on the Super Master: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SuperMasterCoreg.sh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__</a:t>
            </a: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SplitCoreg.sh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Mass Processing: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SuperMaster_MassProc.sh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__</a:t>
            </a:r>
            <a:r>
              <a:rPr lang="en-GB" sz="1600" b="1" dirty="0" err="1">
                <a:solidFill>
                  <a:schemeClr val="bg1">
                    <a:lumMod val="65000"/>
                  </a:schemeClr>
                </a:solidFill>
              </a:rPr>
              <a:t>SplitSession.sh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Additional information:</a:t>
            </a:r>
          </a:p>
          <a:p>
            <a:endParaRPr lang="en-GB" sz="1000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75000"/>
                  </a:schemeClr>
                </a:solidFill>
              </a:rPr>
              <a:t>Note about updated S1 orbits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Verify_Mass_Process_Results.sh</a:t>
            </a:r>
            <a:endParaRPr lang="en-GB" sz="1600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75000"/>
                  </a:schemeClr>
                </a:solidFill>
              </a:rPr>
              <a:t>Re-geocode or re-unwrap</a:t>
            </a:r>
            <a:endParaRPr lang="en-L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81A546B-8DD5-EFB5-238D-9FE71AC06480}"/>
              </a:ext>
            </a:extLst>
          </p:cNvPr>
          <p:cNvSpPr/>
          <p:nvPr/>
        </p:nvSpPr>
        <p:spPr>
          <a:xfrm>
            <a:off x="7529227" y="1087057"/>
            <a:ext cx="335822" cy="3960932"/>
          </a:xfrm>
          <a:prstGeom prst="rightBrace">
            <a:avLst>
              <a:gd name="adj1" fmla="val 50926"/>
              <a:gd name="adj2" fmla="val 5031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0A391-F2D3-1F72-9D2C-9B0407BE5D81}"/>
              </a:ext>
            </a:extLst>
          </p:cNvPr>
          <p:cNvSpPr txBox="1"/>
          <p:nvPr/>
        </p:nvSpPr>
        <p:spPr>
          <a:xfrm>
            <a:off x="7999792" y="2882857"/>
            <a:ext cx="374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>
                <a:solidFill>
                  <a:srgbClr val="FF0000"/>
                </a:solidFill>
              </a:rPr>
              <a:t>Hands-on exercice 2 </a:t>
            </a:r>
            <a:r>
              <a:rPr lang="en-LU" dirty="0"/>
              <a:t>with data on </a:t>
            </a:r>
            <a:br>
              <a:rPr lang="en-LU" dirty="0"/>
            </a:br>
            <a:r>
              <a:rPr lang="en-LU" dirty="0"/>
              <a:t>	Domuyo - Laguna del Maule</a:t>
            </a:r>
          </a:p>
        </p:txBody>
      </p:sp>
    </p:spTree>
    <p:extLst>
      <p:ext uri="{BB962C8B-B14F-4D97-AF65-F5344CB8AC3E}">
        <p14:creationId xmlns:p14="http://schemas.microsoft.com/office/powerpoint/2010/main" val="416816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8000" y="990000"/>
            <a:ext cx="1083476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1600" b="1" dirty="0"/>
              <a:t>lns_All_Img.sh </a:t>
            </a:r>
            <a:r>
              <a:rPr lang="en-LU" sz="1600" dirty="0"/>
              <a:t>(</a:t>
            </a:r>
            <a:r>
              <a:rPr lang="en-LU" sz="1600" dirty="0">
                <a:solidFill>
                  <a:srgbClr val="FF0000"/>
                </a:solidFill>
              </a:rPr>
              <a:t>must be run for each mode !</a:t>
            </a:r>
            <a:r>
              <a:rPr lang="en-LU" sz="1600" dirty="0"/>
              <a:t>)</a:t>
            </a:r>
            <a:r>
              <a:rPr lang="nl-BE" sz="1600" b="1" dirty="0"/>
              <a:t>: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Create a directory where to link all the images from the given mode to process, e.g. in </a:t>
            </a:r>
            <a:br>
              <a:rPr lang="nl-BE" sz="1600" dirty="0"/>
            </a:br>
            <a:r>
              <a:rPr lang="nl-BE" sz="1600" dirty="0"/>
              <a:t> </a:t>
            </a:r>
            <a:r>
              <a:rPr lang="nl-BE" sz="1600" dirty="0">
                <a:solidFill>
                  <a:srgbClr val="00B050"/>
                </a:solidFill>
              </a:rPr>
              <a:t>…/1650/SAR_SM/MSBAS/</a:t>
            </a:r>
            <a:r>
              <a:rPr lang="nl-BE" sz="1600" i="1" dirty="0">
                <a:solidFill>
                  <a:srgbClr val="00B050"/>
                </a:solidFill>
              </a:rPr>
              <a:t>YourRegion</a:t>
            </a:r>
            <a:r>
              <a:rPr lang="nl-BE" sz="1600" dirty="0">
                <a:solidFill>
                  <a:srgbClr val="00B050"/>
                </a:solidFill>
              </a:rPr>
              <a:t>/seti </a:t>
            </a:r>
            <a:r>
              <a:rPr lang="nl-BE" sz="1600" dirty="0"/>
              <a:t>where 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/>
              <a:t> is an index for each mode/sat of available data. </a:t>
            </a:r>
            <a:br>
              <a:rPr lang="nl-BE" sz="1600" dirty="0"/>
            </a:br>
            <a:r>
              <a:rPr lang="nl-BE" sz="1600" dirty="0"/>
              <a:t>In our case, </a:t>
            </a:r>
            <a:r>
              <a:rPr lang="nl-BE" sz="1600" i="1" dirty="0">
                <a:solidFill>
                  <a:srgbClr val="00B050"/>
                </a:solidFill>
              </a:rPr>
              <a:t>YourRegion </a:t>
            </a:r>
            <a:r>
              <a:rPr lang="nl-BE" sz="1600" dirty="0"/>
              <a:t>= </a:t>
            </a:r>
            <a:r>
              <a:rPr lang="nl-BE" sz="1600" dirty="0">
                <a:solidFill>
                  <a:srgbClr val="00B050"/>
                </a:solidFill>
              </a:rPr>
              <a:t>ARGENTINE</a:t>
            </a:r>
            <a:r>
              <a:rPr lang="nl-BE" sz="1600" dirty="0"/>
              <a:t> and </a:t>
            </a:r>
            <a:r>
              <a:rPr lang="nl-BE" sz="1600" i="1" dirty="0">
                <a:solidFill>
                  <a:srgbClr val="00B050"/>
                </a:solidFill>
              </a:rPr>
              <a:t>i </a:t>
            </a:r>
            <a:r>
              <a:rPr lang="nl-BE" sz="1600" dirty="0"/>
              <a:t>= </a:t>
            </a:r>
            <a:r>
              <a:rPr lang="nl-BE" sz="1600" dirty="0">
                <a:solidFill>
                  <a:srgbClr val="00B050"/>
                </a:solidFill>
              </a:rPr>
              <a:t>1-2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nl-BE" sz="1600" dirty="0"/>
              <a:t>Although not mandatory, keep a note with all the</a:t>
            </a:r>
            <a:br>
              <a:rPr lang="nl-BE" sz="1600" dirty="0"/>
            </a:br>
            <a:r>
              <a:rPr lang="nl-BE" sz="1600" dirty="0"/>
              <a:t>modes for your convenience, e.g. in a file</a:t>
            </a:r>
            <a:br>
              <a:rPr lang="nl-BE" sz="1600" dirty="0">
                <a:solidFill>
                  <a:srgbClr val="00B050"/>
                </a:solidFill>
              </a:rPr>
            </a:br>
            <a:r>
              <a:rPr lang="nl-BE" sz="1600" dirty="0">
                <a:solidFill>
                  <a:srgbClr val="00B050"/>
                </a:solidFill>
              </a:rPr>
              <a:t>…/1650/SAR_SM/MSBAS/</a:t>
            </a:r>
            <a:r>
              <a:rPr lang="nl-BE" sz="1600" i="1" dirty="0">
                <a:solidFill>
                  <a:srgbClr val="00B050"/>
                </a:solidFill>
              </a:rPr>
              <a:t>YourRegion/</a:t>
            </a:r>
            <a:r>
              <a:rPr lang="nl-BE" sz="1600" dirty="0"/>
              <a:t> </a:t>
            </a:r>
            <a:r>
              <a:rPr lang="nl-BE" sz="1600" dirty="0">
                <a:solidFill>
                  <a:srgbClr val="0070C0"/>
                </a:solidFill>
              </a:rPr>
              <a:t>_Sets_description.txt</a:t>
            </a:r>
            <a:br>
              <a:rPr lang="nl-BE" sz="1600" dirty="0">
                <a:solidFill>
                  <a:srgbClr val="0070C0"/>
                </a:solidFill>
              </a:rPr>
            </a:br>
            <a:r>
              <a:rPr lang="nl-BE" sz="1600" dirty="0"/>
              <a:t>that contains e.g.: </a:t>
            </a:r>
            <a:br>
              <a:rPr lang="nl-BE" sz="1600" dirty="0"/>
            </a:br>
            <a:endParaRPr lang="nl-BE" sz="1600" dirty="0"/>
          </a:p>
          <a:p>
            <a:pPr marL="1257300" lvl="2" indent="-342900">
              <a:buFont typeface="Wingdings" pitchFamily="2" charset="2"/>
              <a:buChar char="Ø"/>
            </a:pPr>
            <a:r>
              <a:rPr lang="en-LU" sz="1600" dirty="0"/>
              <a:t>Syntax  : </a:t>
            </a:r>
            <a:r>
              <a:rPr lang="en-LU" sz="1600" dirty="0">
                <a:solidFill>
                  <a:srgbClr val="FF0000"/>
                </a:solidFill>
              </a:rPr>
              <a:t>in </a:t>
            </a:r>
            <a:r>
              <a:rPr lang="nl-BE" sz="1600" dirty="0">
                <a:solidFill>
                  <a:srgbClr val="FF0000"/>
                </a:solidFill>
              </a:rPr>
              <a:t>/set1 dir</a:t>
            </a:r>
            <a:br>
              <a:rPr lang="en-LU" sz="1600" dirty="0"/>
            </a:br>
            <a:r>
              <a:rPr lang="nl-BE" sz="1600" b="1" i="1" dirty="0"/>
              <a:t>lns_All_Img.sh </a:t>
            </a:r>
            <a:r>
              <a:rPr lang="nl-BE" sz="1600" i="1" dirty="0">
                <a:solidFill>
                  <a:srgbClr val="00B050"/>
                </a:solidFill>
              </a:rPr>
              <a:t>WhereDataAre</a:t>
            </a:r>
            <a:r>
              <a:rPr lang="nl-BE" sz="1600" dirty="0">
                <a:solidFill>
                  <a:srgbClr val="00B050"/>
                </a:solidFill>
              </a:rPr>
              <a:t>/NoCrop</a:t>
            </a:r>
            <a:r>
              <a:rPr lang="nl-BE" sz="1600" i="1" dirty="0">
                <a:solidFill>
                  <a:srgbClr val="00B050"/>
                </a:solidFill>
              </a:rPr>
              <a:t>   WhereDataSet   SAT</a:t>
            </a:r>
            <a:br>
              <a:rPr lang="nl-BE" sz="1600" i="1" dirty="0">
                <a:solidFill>
                  <a:srgbClr val="00B050"/>
                </a:solidFill>
              </a:rPr>
            </a:br>
            <a:r>
              <a:rPr lang="nl-BE" sz="1600" i="1" dirty="0">
                <a:solidFill>
                  <a:srgbClr val="00B050"/>
                </a:solidFill>
              </a:rPr>
              <a:t>	</a:t>
            </a:r>
            <a:r>
              <a:rPr lang="nl-BE" sz="1600" dirty="0"/>
              <a:t>where 	</a:t>
            </a:r>
            <a:r>
              <a:rPr lang="nl-BE" sz="1600" i="1" dirty="0">
                <a:solidFill>
                  <a:srgbClr val="00B050"/>
                </a:solidFill>
              </a:rPr>
              <a:t> WhereDataSet</a:t>
            </a:r>
            <a:r>
              <a:rPr lang="nl-BE" sz="1600" dirty="0">
                <a:solidFill>
                  <a:srgbClr val="00B050"/>
                </a:solidFill>
              </a:rPr>
              <a:t>/NoCrop</a:t>
            </a:r>
            <a:r>
              <a:rPr lang="nl-BE" sz="1600" i="1" dirty="0">
                <a:solidFill>
                  <a:srgbClr val="00B050"/>
                </a:solidFill>
              </a:rPr>
              <a:t> </a:t>
            </a:r>
            <a:r>
              <a:rPr lang="nl-BE" sz="1600" dirty="0"/>
              <a:t>is e.g. $PATH_1650/SAR_CSL/S1/ARG_DOMU_LAGUNA_</a:t>
            </a:r>
            <a:r>
              <a:rPr lang="nl-BE" sz="1600" dirty="0">
                <a:solidFill>
                  <a:srgbClr val="00B050"/>
                </a:solidFill>
              </a:rPr>
              <a:t>A_18</a:t>
            </a:r>
            <a:r>
              <a:rPr lang="nl-BE" sz="1600" dirty="0"/>
              <a:t>/NoCrop </a:t>
            </a:r>
            <a:br>
              <a:rPr lang="nl-BE" sz="1600" dirty="0"/>
            </a:br>
            <a:r>
              <a:rPr lang="nl-BE" sz="1600" dirty="0"/>
              <a:t>		</a:t>
            </a:r>
            <a:r>
              <a:rPr lang="nl-BE" sz="1600" i="1" dirty="0">
                <a:solidFill>
                  <a:srgbClr val="00B050"/>
                </a:solidFill>
              </a:rPr>
              <a:t>WhereDataSet </a:t>
            </a:r>
            <a:r>
              <a:rPr lang="nl-BE" sz="1600" dirty="0"/>
              <a:t>is e.g. $PATH_1650/SAR_SM/MSBAS/ARGENTINE/</a:t>
            </a:r>
            <a:r>
              <a:rPr lang="nl-BE" sz="1600" dirty="0">
                <a:solidFill>
                  <a:srgbClr val="00B050"/>
                </a:solidFill>
              </a:rPr>
              <a:t>set1 </a:t>
            </a:r>
            <a:br>
              <a:rPr lang="nl-BE" sz="1600" dirty="0"/>
            </a:br>
            <a:r>
              <a:rPr lang="nl-BE" sz="1600" dirty="0"/>
              <a:t>		</a:t>
            </a:r>
            <a:r>
              <a:rPr lang="nl-BE" sz="1600" i="1" dirty="0">
                <a:solidFill>
                  <a:srgbClr val="00B050"/>
                </a:solidFill>
              </a:rPr>
              <a:t> SAT </a:t>
            </a:r>
            <a:r>
              <a:rPr lang="nl-BE" sz="1600" dirty="0"/>
              <a:t>is S1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nl-BE" sz="1600" dirty="0"/>
              <a:t>Do the same for Descending in </a:t>
            </a:r>
            <a:r>
              <a:rPr lang="nl-BE" sz="1600" dirty="0">
                <a:solidFill>
                  <a:srgbClr val="FF0000"/>
                </a:solidFill>
              </a:rPr>
              <a:t>/set2dir </a:t>
            </a:r>
            <a:r>
              <a:rPr lang="nl-BE" sz="1600" dirty="0"/>
              <a:t>: </a:t>
            </a:r>
            <a:br>
              <a:rPr lang="nl-BE" sz="1600" dirty="0"/>
            </a:br>
            <a:r>
              <a:rPr lang="nl-BE" sz="1600" i="1" dirty="0">
                <a:solidFill>
                  <a:srgbClr val="00B050"/>
                </a:solidFill>
              </a:rPr>
              <a:t>	</a:t>
            </a:r>
            <a:r>
              <a:rPr lang="nl-BE" sz="1600" dirty="0"/>
              <a:t>where 	</a:t>
            </a:r>
            <a:r>
              <a:rPr lang="nl-BE" sz="1600" i="1" dirty="0">
                <a:solidFill>
                  <a:srgbClr val="00B050"/>
                </a:solidFill>
              </a:rPr>
              <a:t>WhereDataAre</a:t>
            </a:r>
            <a:r>
              <a:rPr lang="nl-BE" sz="1600" dirty="0">
                <a:solidFill>
                  <a:srgbClr val="00B050"/>
                </a:solidFill>
              </a:rPr>
              <a:t>/NoCrop</a:t>
            </a:r>
            <a:r>
              <a:rPr lang="nl-BE" sz="1600" i="1" dirty="0">
                <a:solidFill>
                  <a:srgbClr val="00B050"/>
                </a:solidFill>
              </a:rPr>
              <a:t> </a:t>
            </a:r>
            <a:r>
              <a:rPr lang="nl-BE" sz="1600" dirty="0"/>
              <a:t>is e.g. $PATH_1650/SAR_CSL/S1/ARG_DOMU_LAGUNA_</a:t>
            </a:r>
            <a:r>
              <a:rPr lang="nl-BE" sz="1600" dirty="0">
                <a:solidFill>
                  <a:srgbClr val="00B050"/>
                </a:solidFill>
              </a:rPr>
              <a:t>D_83</a:t>
            </a:r>
            <a:r>
              <a:rPr lang="nl-BE" sz="1600" dirty="0"/>
              <a:t>/NoCrop </a:t>
            </a:r>
            <a:br>
              <a:rPr lang="nl-BE" sz="1600" dirty="0"/>
            </a:br>
            <a:r>
              <a:rPr lang="nl-BE" sz="1600" dirty="0"/>
              <a:t>		</a:t>
            </a:r>
            <a:r>
              <a:rPr lang="nl-BE" sz="1600" i="1" dirty="0">
                <a:solidFill>
                  <a:srgbClr val="00B050"/>
                </a:solidFill>
              </a:rPr>
              <a:t> WhereDataSet </a:t>
            </a:r>
            <a:r>
              <a:rPr lang="nl-BE" sz="1600" dirty="0"/>
              <a:t>is e.g. $PATH_1650/SAR_SM/MSBAS/ARGENTINE/</a:t>
            </a:r>
            <a:r>
              <a:rPr lang="nl-BE" sz="1600" dirty="0">
                <a:solidFill>
                  <a:srgbClr val="00B050"/>
                </a:solidFill>
              </a:rPr>
              <a:t>set2 </a:t>
            </a:r>
            <a:br>
              <a:rPr lang="nl-BE" sz="1600" dirty="0"/>
            </a:br>
            <a:r>
              <a:rPr lang="nl-BE" sz="1600" dirty="0"/>
              <a:t>		</a:t>
            </a:r>
            <a:r>
              <a:rPr lang="nl-BE" sz="1600" i="1" dirty="0">
                <a:solidFill>
                  <a:srgbClr val="00B050"/>
                </a:solidFill>
              </a:rPr>
              <a:t> SAT </a:t>
            </a:r>
            <a:r>
              <a:rPr lang="nl-BE" sz="1600" dirty="0"/>
              <a:t>is S1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LU" sz="1600" dirty="0">
                <a:solidFill>
                  <a:srgbClr val="FF0000"/>
                </a:solidFill>
              </a:rPr>
              <a:t>N</a:t>
            </a:r>
            <a:r>
              <a:rPr lang="en-GB" sz="1600" dirty="0">
                <a:solidFill>
                  <a:srgbClr val="FF0000"/>
                </a:solidFill>
              </a:rPr>
              <a:t>o</a:t>
            </a:r>
            <a:r>
              <a:rPr lang="en-LU" sz="1600" dirty="0">
                <a:solidFill>
                  <a:srgbClr val="FF0000"/>
                </a:solidFill>
              </a:rPr>
              <a:t>te: </a:t>
            </a:r>
            <a:r>
              <a:rPr lang="en-LU" sz="1600" dirty="0"/>
              <a:t>for the sake of efficiency for the exercice, the provided CSL data only contains </a:t>
            </a:r>
            <a:r>
              <a:rPr lang="en-LU" sz="1600" dirty="0">
                <a:solidFill>
                  <a:srgbClr val="00B050"/>
                </a:solidFill>
              </a:rPr>
              <a:t>images.csl/Info + dir names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2D679-1863-DF19-12F9-57E0009F302B}"/>
              </a:ext>
            </a:extLst>
          </p:cNvPr>
          <p:cNvSpPr txBox="1"/>
          <p:nvPr/>
        </p:nvSpPr>
        <p:spPr>
          <a:xfrm>
            <a:off x="7948939" y="2686404"/>
            <a:ext cx="3965616" cy="1109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bIns="46800" rtlCol="0">
            <a:spAutoFit/>
          </a:bodyPr>
          <a:lstStyle/>
          <a:p>
            <a:pPr marL="0" lvl="2"/>
            <a:r>
              <a:rPr lang="nl-B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for Argentine processings: </a:t>
            </a:r>
          </a:p>
          <a:p>
            <a:pPr marL="0" lvl="2"/>
            <a:endParaRPr lang="nl-B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2"/>
            <a:r>
              <a:rPr lang="nl-B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set1 = S1 Domuyo &amp; Laguna del Maule Asc 18</a:t>
            </a:r>
          </a:p>
          <a:p>
            <a:pPr marL="0" lvl="2"/>
            <a:r>
              <a:rPr lang="nl-B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set2 = S1 Domuyo &amp; Laguna del Maule Desc 83</a:t>
            </a:r>
          </a:p>
          <a:p>
            <a:pPr marL="0" lvl="2"/>
            <a:r>
              <a:rPr lang="nl-B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set3 = SAOCOM Asc</a:t>
            </a:r>
          </a:p>
          <a:p>
            <a:pPr marL="0" lvl="2"/>
            <a:r>
              <a:rPr lang="nl-B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set4 =</a:t>
            </a:r>
            <a:r>
              <a:rPr lang="en-L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nl-B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51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8000" y="990000"/>
            <a:ext cx="8933984" cy="4447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lns_All_Img.sh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 err="1"/>
              <a:t>Prepa_MSBAS.sh</a:t>
            </a:r>
            <a:r>
              <a:rPr lang="en-GB" sz="1600" b="1" dirty="0"/>
              <a:t> </a:t>
            </a:r>
            <a:r>
              <a:rPr lang="en-LU" sz="1600" dirty="0"/>
              <a:t>(</a:t>
            </a:r>
            <a:r>
              <a:rPr lang="en-LU" sz="1600" dirty="0">
                <a:solidFill>
                  <a:srgbClr val="FF0000"/>
                </a:solidFill>
              </a:rPr>
              <a:t>must be run for each mode !</a:t>
            </a:r>
            <a:r>
              <a:rPr lang="en-LU" sz="1600" dirty="0"/>
              <a:t>)</a:t>
            </a:r>
            <a:r>
              <a:rPr lang="nl-BE" sz="1600" b="1" dirty="0"/>
              <a:t>:</a:t>
            </a:r>
            <a:endParaRPr lang="en-GB" sz="1600" b="1" dirty="0"/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Because it is the first run, you do not have a Super Master yet. Hence run </a:t>
            </a:r>
            <a:br>
              <a:rPr lang="en-GB" sz="1600" dirty="0"/>
            </a:br>
            <a:r>
              <a:rPr lang="en-GB" sz="1600" dirty="0"/>
              <a:t> </a:t>
            </a:r>
            <a:r>
              <a:rPr lang="en-GB" sz="1600" b="1" i="1" dirty="0" err="1"/>
              <a:t>Prepa_MSBAS.sh</a:t>
            </a:r>
            <a:r>
              <a:rPr lang="en-GB" sz="1600" b="1" i="1" dirty="0"/>
              <a:t> </a:t>
            </a:r>
            <a:r>
              <a:rPr lang="nl-BE" sz="1600" i="1" dirty="0">
                <a:solidFill>
                  <a:srgbClr val="00B050"/>
                </a:solidFill>
              </a:rPr>
              <a:t>WhereDataSet   BP   BT  </a:t>
            </a:r>
            <a:br>
              <a:rPr lang="en-GB" sz="1600" b="1" i="1" dirty="0"/>
            </a:br>
            <a:r>
              <a:rPr lang="en-GB" sz="1600" dirty="0"/>
              <a:t>where 	</a:t>
            </a:r>
            <a:r>
              <a:rPr lang="nl-BE" sz="1600" i="1" dirty="0">
                <a:solidFill>
                  <a:srgbClr val="00B050"/>
                </a:solidFill>
              </a:rPr>
              <a:t> WhereDataSet </a:t>
            </a:r>
            <a:r>
              <a:rPr lang="nl-BE" sz="1600" dirty="0"/>
              <a:t>is </a:t>
            </a:r>
            <a:r>
              <a:rPr lang="en-GB" sz="1600" dirty="0"/>
              <a:t>$PATH_1650/SAR_SM/MSBAS/ARGENTINE/</a:t>
            </a:r>
            <a:r>
              <a:rPr lang="en-GB" sz="1600" dirty="0">
                <a:solidFill>
                  <a:srgbClr val="00B050"/>
                </a:solidFill>
              </a:rPr>
              <a:t>set1 </a:t>
            </a:r>
            <a:r>
              <a:rPr lang="en-GB" sz="1600" dirty="0"/>
              <a:t>and [same]/</a:t>
            </a:r>
            <a:r>
              <a:rPr lang="en-GB" sz="1600" dirty="0">
                <a:solidFill>
                  <a:srgbClr val="00B050"/>
                </a:solidFill>
              </a:rPr>
              <a:t>set2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	BP is e.g. </a:t>
            </a:r>
            <a:r>
              <a:rPr lang="en-GB" sz="1600" dirty="0">
                <a:solidFill>
                  <a:srgbClr val="00B050"/>
                </a:solidFill>
              </a:rPr>
              <a:t>20	</a:t>
            </a:r>
            <a:br>
              <a:rPr lang="en-GB" sz="1600" dirty="0"/>
            </a:br>
            <a:r>
              <a:rPr lang="en-GB" sz="1600" dirty="0"/>
              <a:t>	BT is e.g. </a:t>
            </a:r>
            <a:r>
              <a:rPr lang="en-GB" sz="1600" dirty="0">
                <a:solidFill>
                  <a:srgbClr val="00B050"/>
                </a:solidFill>
              </a:rPr>
              <a:t>450</a:t>
            </a:r>
            <a:br>
              <a:rPr lang="en-GB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y </a:t>
            </a:r>
            <a:r>
              <a:rPr lang="en-GB" sz="1600" dirty="0"/>
              <a:t>when it asks you if you want to compute a new Super Master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At second run, </a:t>
            </a:r>
            <a:r>
              <a:rPr lang="en-LU" sz="1600" dirty="0">
                <a:solidFill>
                  <a:srgbClr val="FF0000"/>
                </a:solidFill>
              </a:rPr>
              <a:t>you do not want to recompute a Super Master</a:t>
            </a:r>
            <a:r>
              <a:rPr lang="en-LU" sz="1600" dirty="0"/>
              <a:t>, </a:t>
            </a:r>
            <a:br>
              <a:rPr lang="en-LU" sz="1600" dirty="0"/>
            </a:br>
            <a:r>
              <a:rPr lang="en-LU" sz="1600" dirty="0"/>
              <a:t>(because you would have to re-coregister all the images on the new</a:t>
            </a:r>
            <a:br>
              <a:rPr lang="en-LU" sz="1600" dirty="0"/>
            </a:br>
            <a:r>
              <a:rPr lang="en-LU" sz="1600" dirty="0"/>
              <a:t> SM then compute again all the Mass Processed pairs !). </a:t>
            </a:r>
            <a:br>
              <a:rPr lang="en-LU" sz="1600" dirty="0"/>
            </a:br>
            <a:r>
              <a:rPr lang="en-LU" sz="1600" dirty="0"/>
              <a:t>Hence, at next runs add a </a:t>
            </a:r>
            <a:r>
              <a:rPr lang="en-LU" sz="1600" dirty="0">
                <a:solidFill>
                  <a:srgbClr val="FF0000"/>
                </a:solidFill>
              </a:rPr>
              <a:t>4th parameter </a:t>
            </a:r>
            <a:r>
              <a:rPr lang="en-LU" sz="1600" dirty="0"/>
              <a:t>with the </a:t>
            </a:r>
            <a:r>
              <a:rPr lang="en-LU" sz="1600" dirty="0">
                <a:solidFill>
                  <a:srgbClr val="00B050"/>
                </a:solidFill>
              </a:rPr>
              <a:t>date of the former Super Master </a:t>
            </a:r>
            <a:br>
              <a:rPr lang="en-LU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n </a:t>
            </a:r>
            <a:r>
              <a:rPr lang="en-GB" sz="1600" dirty="0"/>
              <a:t>when it asks you if you want to compute a new Super Master…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GB" sz="1600" dirty="0"/>
              <a:t>In any case, you should end up with the following files: 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table with the list of pairs satisfying your criteria: </a:t>
            </a:r>
            <a:r>
              <a:rPr lang="en-GB" sz="1600" dirty="0">
                <a:solidFill>
                  <a:srgbClr val="00B0F0"/>
                </a:solidFill>
              </a:rPr>
              <a:t>table_0_20_0_450.txt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27F84E-F210-2DE3-7422-7226F0E9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32" y="395080"/>
            <a:ext cx="2906797" cy="5673209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0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58417E-5BF9-ED91-356E-5408921CE6A4}"/>
              </a:ext>
            </a:extLst>
          </p:cNvPr>
          <p:cNvSpPr txBox="1"/>
          <p:nvPr/>
        </p:nvSpPr>
        <p:spPr>
          <a:xfrm>
            <a:off x="18000" y="990000"/>
            <a:ext cx="8933984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lns_All_Img.sh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 err="1"/>
              <a:t>Prepa_MSBAS.sh</a:t>
            </a:r>
            <a:r>
              <a:rPr lang="en-GB" sz="1600" b="1" dirty="0"/>
              <a:t> </a:t>
            </a:r>
            <a:r>
              <a:rPr lang="en-LU" sz="1600" dirty="0"/>
              <a:t>(</a:t>
            </a:r>
            <a:r>
              <a:rPr lang="en-LU" sz="1600" dirty="0">
                <a:solidFill>
                  <a:srgbClr val="FF0000"/>
                </a:solidFill>
              </a:rPr>
              <a:t>must be run for each mode !</a:t>
            </a:r>
            <a:r>
              <a:rPr lang="en-LU" sz="1600" dirty="0"/>
              <a:t>)</a:t>
            </a:r>
            <a:r>
              <a:rPr lang="nl-BE" sz="1600" b="1" dirty="0"/>
              <a:t>:</a:t>
            </a:r>
            <a:endParaRPr lang="en-GB" sz="1600" b="1" dirty="0"/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Because it is the first run, you do not have a Super Master yet. Hence run </a:t>
            </a:r>
            <a:br>
              <a:rPr lang="en-GB" sz="1600" dirty="0"/>
            </a:br>
            <a:r>
              <a:rPr lang="en-GB" sz="1600" dirty="0"/>
              <a:t> </a:t>
            </a:r>
            <a:r>
              <a:rPr lang="en-GB" sz="1600" b="1" i="1" dirty="0" err="1"/>
              <a:t>Prepa_MSBAS.sh</a:t>
            </a:r>
            <a:r>
              <a:rPr lang="en-GB" sz="1600" b="1" i="1" dirty="0"/>
              <a:t> </a:t>
            </a:r>
            <a:r>
              <a:rPr lang="nl-BE" sz="1600" i="1" dirty="0">
                <a:solidFill>
                  <a:srgbClr val="00B050"/>
                </a:solidFill>
              </a:rPr>
              <a:t>WhereDataSet   BP   BT  </a:t>
            </a:r>
            <a:br>
              <a:rPr lang="en-GB" sz="1600" b="1" i="1" dirty="0"/>
            </a:br>
            <a:r>
              <a:rPr lang="en-GB" sz="1600" dirty="0"/>
              <a:t>where 	</a:t>
            </a:r>
            <a:r>
              <a:rPr lang="nl-BE" sz="1600" i="1" dirty="0">
                <a:solidFill>
                  <a:srgbClr val="00B050"/>
                </a:solidFill>
              </a:rPr>
              <a:t> WhereDataSet </a:t>
            </a:r>
            <a:r>
              <a:rPr lang="nl-BE" sz="1600" dirty="0"/>
              <a:t>is </a:t>
            </a:r>
            <a:r>
              <a:rPr lang="en-GB" sz="1600" dirty="0"/>
              <a:t>$PATH_1650/SAR_SM/MSBAS/ARGENTINE/</a:t>
            </a:r>
            <a:r>
              <a:rPr lang="en-GB" sz="1600" dirty="0">
                <a:solidFill>
                  <a:srgbClr val="00B050"/>
                </a:solidFill>
              </a:rPr>
              <a:t>set1 </a:t>
            </a:r>
            <a:r>
              <a:rPr lang="en-GB" sz="1600" dirty="0"/>
              <a:t>and [same]/</a:t>
            </a:r>
            <a:r>
              <a:rPr lang="en-GB" sz="1600" dirty="0">
                <a:solidFill>
                  <a:srgbClr val="00B050"/>
                </a:solidFill>
              </a:rPr>
              <a:t>set2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	BP is e.g. </a:t>
            </a:r>
            <a:r>
              <a:rPr lang="en-GB" sz="1600" dirty="0">
                <a:solidFill>
                  <a:srgbClr val="00B050"/>
                </a:solidFill>
              </a:rPr>
              <a:t>20	</a:t>
            </a:r>
            <a:br>
              <a:rPr lang="en-GB" sz="1600" dirty="0"/>
            </a:br>
            <a:r>
              <a:rPr lang="en-GB" sz="1600" dirty="0"/>
              <a:t>	BT is e.g. </a:t>
            </a:r>
            <a:r>
              <a:rPr lang="en-GB" sz="1600" dirty="0">
                <a:solidFill>
                  <a:srgbClr val="00B050"/>
                </a:solidFill>
              </a:rPr>
              <a:t>450</a:t>
            </a:r>
            <a:br>
              <a:rPr lang="en-GB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y </a:t>
            </a:r>
            <a:r>
              <a:rPr lang="en-GB" sz="1600" dirty="0"/>
              <a:t>when it asks you if you want to compute a new Super Master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At second run, </a:t>
            </a:r>
            <a:r>
              <a:rPr lang="en-LU" sz="1600" dirty="0">
                <a:solidFill>
                  <a:srgbClr val="FF0000"/>
                </a:solidFill>
              </a:rPr>
              <a:t>you do not want to recompute a Super Master</a:t>
            </a:r>
            <a:r>
              <a:rPr lang="en-LU" sz="1600" dirty="0"/>
              <a:t>, </a:t>
            </a:r>
            <a:br>
              <a:rPr lang="en-LU" sz="1600" dirty="0"/>
            </a:br>
            <a:r>
              <a:rPr lang="en-LU" sz="1600" dirty="0"/>
              <a:t>(because you would have to re-coregister all the images on the new</a:t>
            </a:r>
            <a:br>
              <a:rPr lang="en-LU" sz="1600" dirty="0"/>
            </a:br>
            <a:r>
              <a:rPr lang="en-LU" sz="1600" dirty="0"/>
              <a:t> SM then compute again all the Mass Processed pairs !). </a:t>
            </a:r>
            <a:br>
              <a:rPr lang="en-LU" sz="1600" dirty="0"/>
            </a:br>
            <a:r>
              <a:rPr lang="en-LU" sz="1600" dirty="0"/>
              <a:t>Hence, at next runs add a </a:t>
            </a:r>
            <a:r>
              <a:rPr lang="en-LU" sz="1600" dirty="0">
                <a:solidFill>
                  <a:srgbClr val="FF0000"/>
                </a:solidFill>
              </a:rPr>
              <a:t>4th parameter </a:t>
            </a:r>
            <a:r>
              <a:rPr lang="en-LU" sz="1600" dirty="0"/>
              <a:t>with the </a:t>
            </a:r>
            <a:r>
              <a:rPr lang="en-LU" sz="1600" dirty="0">
                <a:solidFill>
                  <a:srgbClr val="00B050"/>
                </a:solidFill>
              </a:rPr>
              <a:t>date of the former Super Master </a:t>
            </a:r>
            <a:br>
              <a:rPr lang="en-LU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n </a:t>
            </a:r>
            <a:r>
              <a:rPr lang="en-GB" sz="1600" dirty="0"/>
              <a:t>when it asks you if you want to compute a new Super Master…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GB" sz="1600" dirty="0"/>
              <a:t>In any case, you should end up with the following files: 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table with the list of pairs satisfying your criteria: </a:t>
            </a:r>
            <a:r>
              <a:rPr lang="en-GB" sz="1600" dirty="0">
                <a:solidFill>
                  <a:srgbClr val="00B0F0"/>
                </a:solidFill>
              </a:rPr>
              <a:t>table_0_20_0_450.txt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baseline plot: </a:t>
            </a:r>
            <a:r>
              <a:rPr lang="en-GB" sz="1600" dirty="0" err="1">
                <a:solidFill>
                  <a:srgbClr val="00B0F0"/>
                </a:solidFill>
              </a:rPr>
              <a:t>baselinePlot_BpMax</a:t>
            </a:r>
            <a:r>
              <a:rPr lang="en-GB" sz="1600" dirty="0">
                <a:solidFill>
                  <a:srgbClr val="00B0F0"/>
                </a:solidFill>
              </a:rPr>
              <a:t>=20_BTMax=450.txt.png </a:t>
            </a:r>
            <a:br>
              <a:rPr lang="en-GB" sz="1600" dirty="0">
                <a:solidFill>
                  <a:srgbClr val="00B0F0"/>
                </a:solidFill>
              </a:rPr>
            </a:br>
            <a:endParaRPr lang="en-GB" sz="16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04E87-89F6-D61A-403A-2267E6980288}"/>
              </a:ext>
            </a:extLst>
          </p:cNvPr>
          <p:cNvSpPr txBox="1"/>
          <p:nvPr/>
        </p:nvSpPr>
        <p:spPr>
          <a:xfrm>
            <a:off x="9116308" y="3077307"/>
            <a:ext cx="26427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/>
            <a:r>
              <a:rPr lang="en-GB" sz="1600" dirty="0"/>
              <a:t>Note that the SM indicated in </a:t>
            </a:r>
            <a:r>
              <a:rPr lang="en-GB" sz="1600" dirty="0" err="1">
                <a:solidFill>
                  <a:srgbClr val="00B0F0"/>
                </a:solidFill>
              </a:rPr>
              <a:t>allPairsListing.txt</a:t>
            </a:r>
            <a:r>
              <a:rPr lang="en-GB" sz="1600" dirty="0">
                <a:solidFill>
                  <a:srgbClr val="00B0F0"/>
                </a:solidFill>
              </a:rPr>
              <a:t> </a:t>
            </a:r>
            <a:r>
              <a:rPr lang="en-GB" sz="1600" dirty="0"/>
              <a:t>is the one for the whole data set, not the selected pairs.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5BFBDB-0EC7-6A19-0B85-E18FB0F1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15" y="817569"/>
            <a:ext cx="7772400" cy="4371975"/>
          </a:xfrm>
          <a:prstGeom prst="rect">
            <a:avLst/>
          </a:prstGeom>
          <a:solidFill>
            <a:schemeClr val="bg1"/>
          </a:solidFill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45369FB-4999-11A3-E31A-69D9B04579E5}"/>
              </a:ext>
            </a:extLst>
          </p:cNvPr>
          <p:cNvGrpSpPr/>
          <p:nvPr/>
        </p:nvGrpSpPr>
        <p:grpSpPr>
          <a:xfrm>
            <a:off x="1253230" y="817569"/>
            <a:ext cx="10616386" cy="2079929"/>
            <a:chOff x="1253230" y="817569"/>
            <a:chExt cx="10616386" cy="20799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52419-3C61-206F-13E8-EE2F61E30644}"/>
                </a:ext>
              </a:extLst>
            </p:cNvPr>
            <p:cNvSpPr txBox="1"/>
            <p:nvPr/>
          </p:nvSpPr>
          <p:spPr>
            <a:xfrm>
              <a:off x="9078162" y="1820280"/>
              <a:ext cx="279145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3"/>
              <a:r>
                <a:rPr lang="en-GB" sz="1600" dirty="0">
                  <a:solidFill>
                    <a:srgbClr val="FF0000"/>
                  </a:solidFill>
                </a:rPr>
                <a:t>See in that plot the selected (or forced) SM for the subset of images satisfying the baselines criteria.</a:t>
              </a:r>
              <a:endParaRPr lang="en-GB" sz="1600" dirty="0"/>
            </a:p>
          </p:txBody>
        </p:sp>
        <p:sp>
          <p:nvSpPr>
            <p:cNvPr id="27" name="Doughnut 26">
              <a:extLst>
                <a:ext uri="{FF2B5EF4-FFF2-40B4-BE49-F238E27FC236}">
                  <a16:creationId xmlns:a16="http://schemas.microsoft.com/office/drawing/2014/main" id="{0B4964A5-3E15-389B-AA71-2C207432EC97}"/>
                </a:ext>
              </a:extLst>
            </p:cNvPr>
            <p:cNvSpPr/>
            <p:nvPr/>
          </p:nvSpPr>
          <p:spPr>
            <a:xfrm>
              <a:off x="1253230" y="817569"/>
              <a:ext cx="1455958" cy="497253"/>
            </a:xfrm>
            <a:prstGeom prst="donut">
              <a:avLst>
                <a:gd name="adj" fmla="val 98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09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D26CC-D15C-634B-9D79-10369C6B243C}"/>
              </a:ext>
            </a:extLst>
          </p:cNvPr>
          <p:cNvSpPr txBox="1"/>
          <p:nvPr/>
        </p:nvSpPr>
        <p:spPr>
          <a:xfrm>
            <a:off x="18000" y="990000"/>
            <a:ext cx="8933984" cy="518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lns_All_Img.sh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 err="1"/>
              <a:t>Prepa_MSBAS.sh</a:t>
            </a:r>
            <a:r>
              <a:rPr lang="en-GB" sz="1600" b="1" dirty="0"/>
              <a:t> </a:t>
            </a:r>
            <a:r>
              <a:rPr lang="en-LU" sz="1600" dirty="0"/>
              <a:t>(</a:t>
            </a:r>
            <a:r>
              <a:rPr lang="en-LU" sz="1600" dirty="0">
                <a:solidFill>
                  <a:srgbClr val="FF0000"/>
                </a:solidFill>
              </a:rPr>
              <a:t>must be run for each mode !</a:t>
            </a:r>
            <a:r>
              <a:rPr lang="en-LU" sz="1600" dirty="0"/>
              <a:t>)</a:t>
            </a:r>
            <a:r>
              <a:rPr lang="nl-BE" sz="1600" b="1" dirty="0"/>
              <a:t>:</a:t>
            </a:r>
            <a:endParaRPr lang="en-GB" sz="1600" b="1" dirty="0"/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Because it is the first run, you do not have a Super Master yet. Hence run </a:t>
            </a:r>
            <a:br>
              <a:rPr lang="en-GB" sz="1600" dirty="0"/>
            </a:br>
            <a:r>
              <a:rPr lang="en-GB" sz="1600" dirty="0"/>
              <a:t> </a:t>
            </a:r>
            <a:r>
              <a:rPr lang="en-GB" sz="1600" b="1" i="1" dirty="0" err="1"/>
              <a:t>Prepa_MSBAS.sh</a:t>
            </a:r>
            <a:r>
              <a:rPr lang="en-GB" sz="1600" b="1" i="1" dirty="0"/>
              <a:t> </a:t>
            </a:r>
            <a:r>
              <a:rPr lang="nl-BE" sz="1600" i="1" dirty="0">
                <a:solidFill>
                  <a:srgbClr val="00B050"/>
                </a:solidFill>
              </a:rPr>
              <a:t>WhereDataSet   BP   BT  </a:t>
            </a:r>
            <a:br>
              <a:rPr lang="en-GB" sz="1600" b="1" i="1" dirty="0"/>
            </a:br>
            <a:r>
              <a:rPr lang="en-GB" sz="1600" dirty="0"/>
              <a:t>where 	</a:t>
            </a:r>
            <a:r>
              <a:rPr lang="nl-BE" sz="1600" i="1" dirty="0">
                <a:solidFill>
                  <a:srgbClr val="00B050"/>
                </a:solidFill>
              </a:rPr>
              <a:t> WhereDataSet </a:t>
            </a:r>
            <a:r>
              <a:rPr lang="nl-BE" sz="1600" dirty="0"/>
              <a:t>is </a:t>
            </a:r>
            <a:r>
              <a:rPr lang="en-GB" sz="1600" dirty="0"/>
              <a:t>$PATH_1650/SAR_SM/MSBAS/ARGENTINE/</a:t>
            </a:r>
            <a:r>
              <a:rPr lang="en-GB" sz="1600" dirty="0">
                <a:solidFill>
                  <a:srgbClr val="00B050"/>
                </a:solidFill>
              </a:rPr>
              <a:t>set1 </a:t>
            </a:r>
            <a:r>
              <a:rPr lang="en-GB" sz="1600" dirty="0"/>
              <a:t>and [same]/</a:t>
            </a:r>
            <a:r>
              <a:rPr lang="en-GB" sz="1600" dirty="0">
                <a:solidFill>
                  <a:srgbClr val="00B050"/>
                </a:solidFill>
              </a:rPr>
              <a:t>set2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	BP is e.g. </a:t>
            </a:r>
            <a:r>
              <a:rPr lang="en-GB" sz="1600" dirty="0">
                <a:solidFill>
                  <a:srgbClr val="00B050"/>
                </a:solidFill>
              </a:rPr>
              <a:t>20	</a:t>
            </a:r>
            <a:br>
              <a:rPr lang="en-GB" sz="1600" dirty="0"/>
            </a:br>
            <a:r>
              <a:rPr lang="en-GB" sz="1600" dirty="0"/>
              <a:t>	BT is e.g. </a:t>
            </a:r>
            <a:r>
              <a:rPr lang="en-GB" sz="1600" dirty="0">
                <a:solidFill>
                  <a:srgbClr val="00B050"/>
                </a:solidFill>
              </a:rPr>
              <a:t>450</a:t>
            </a:r>
            <a:br>
              <a:rPr lang="en-GB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y </a:t>
            </a:r>
            <a:r>
              <a:rPr lang="en-GB" sz="1600" dirty="0"/>
              <a:t>when it asks you if you want to compute a new Super Master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At second run, </a:t>
            </a:r>
            <a:r>
              <a:rPr lang="en-LU" sz="1600" dirty="0">
                <a:solidFill>
                  <a:srgbClr val="FF0000"/>
                </a:solidFill>
              </a:rPr>
              <a:t>you do not want to recompute a Super Master</a:t>
            </a:r>
            <a:r>
              <a:rPr lang="en-LU" sz="1600" dirty="0"/>
              <a:t>, </a:t>
            </a:r>
            <a:br>
              <a:rPr lang="en-LU" sz="1600" dirty="0"/>
            </a:br>
            <a:r>
              <a:rPr lang="en-LU" sz="1600" dirty="0"/>
              <a:t>(because you would have to re-coregister all the images on the new</a:t>
            </a:r>
            <a:br>
              <a:rPr lang="en-LU" sz="1600" dirty="0"/>
            </a:br>
            <a:r>
              <a:rPr lang="en-LU" sz="1600" dirty="0"/>
              <a:t> SM then compute again all the Mass Processed pairs !). </a:t>
            </a:r>
            <a:br>
              <a:rPr lang="en-LU" sz="1600" dirty="0"/>
            </a:br>
            <a:r>
              <a:rPr lang="en-LU" sz="1600" dirty="0"/>
              <a:t>Hence, at next runs add a </a:t>
            </a:r>
            <a:r>
              <a:rPr lang="en-LU" sz="1600" dirty="0">
                <a:solidFill>
                  <a:srgbClr val="FF0000"/>
                </a:solidFill>
              </a:rPr>
              <a:t>4th parameter </a:t>
            </a:r>
            <a:r>
              <a:rPr lang="en-LU" sz="1600" dirty="0"/>
              <a:t>with the </a:t>
            </a:r>
            <a:r>
              <a:rPr lang="en-LU" sz="1600" dirty="0">
                <a:solidFill>
                  <a:srgbClr val="00B050"/>
                </a:solidFill>
              </a:rPr>
              <a:t>date of the former Super Master </a:t>
            </a:r>
            <a:br>
              <a:rPr lang="en-LU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n </a:t>
            </a:r>
            <a:r>
              <a:rPr lang="en-GB" sz="1600" dirty="0"/>
              <a:t>when it asks you if you want to compute a new Super Master…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GB" sz="1600" dirty="0"/>
              <a:t>In any case, you should end up with the following files: 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table with the list of pairs satisfying your criteria: </a:t>
            </a:r>
            <a:r>
              <a:rPr lang="en-GB" sz="1600" dirty="0">
                <a:solidFill>
                  <a:srgbClr val="00B0F0"/>
                </a:solidFill>
              </a:rPr>
              <a:t>table_0_20_0_450.txt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baseline plot: </a:t>
            </a:r>
            <a:r>
              <a:rPr lang="en-GB" sz="1600" dirty="0" err="1">
                <a:solidFill>
                  <a:srgbClr val="00B0F0"/>
                </a:solidFill>
              </a:rPr>
              <a:t>baselinePlot_BpMax</a:t>
            </a:r>
            <a:r>
              <a:rPr lang="en-GB" sz="1600" dirty="0">
                <a:solidFill>
                  <a:srgbClr val="00B0F0"/>
                </a:solidFill>
              </a:rPr>
              <a:t>=20_BTMax=450.txt.png 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orbital plot: </a:t>
            </a:r>
            <a:r>
              <a:rPr lang="en-GB" sz="1600" dirty="0" err="1">
                <a:solidFill>
                  <a:srgbClr val="00B0F0"/>
                </a:solidFill>
              </a:rPr>
              <a:t>imageSatialLocalisation_BpMax</a:t>
            </a:r>
            <a:r>
              <a:rPr lang="en-GB" sz="1600" dirty="0">
                <a:solidFill>
                  <a:srgbClr val="00B0F0"/>
                </a:solidFill>
              </a:rPr>
              <a:t>=20_BTMax=450.txt.png</a:t>
            </a:r>
            <a:endParaRPr lang="en-GB" sz="1600" dirty="0"/>
          </a:p>
          <a:p>
            <a:pPr marL="1714500" lvl="3" indent="-342900">
              <a:buFont typeface="Courier New" panose="02070309020205020404" pitchFamily="49" charset="0"/>
              <a:buChar char="o"/>
            </a:pPr>
            <a:endParaRPr lang="en-GB" sz="1600" dirty="0">
              <a:solidFill>
                <a:srgbClr val="00B0F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32C5CB-25D2-8CDE-DA8A-EBEA238C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5" y="874856"/>
            <a:ext cx="8070585" cy="453970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2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2D87-EDC3-EB8C-372B-E1C2DB019E00}"/>
              </a:ext>
            </a:extLst>
          </p:cNvPr>
          <p:cNvSpPr txBox="1"/>
          <p:nvPr/>
        </p:nvSpPr>
        <p:spPr>
          <a:xfrm>
            <a:off x="18000" y="990000"/>
            <a:ext cx="8933984" cy="5432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Building the baseline plot and selecting the Super Master: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75000"/>
                  </a:schemeClr>
                </a:solidFill>
              </a:rPr>
              <a:t>lns_All_Img.sh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 err="1"/>
              <a:t>Prepa_MSBAS.sh</a:t>
            </a:r>
            <a:r>
              <a:rPr lang="en-GB" sz="1600" b="1" dirty="0"/>
              <a:t> </a:t>
            </a:r>
            <a:r>
              <a:rPr lang="en-LU" sz="1600" dirty="0"/>
              <a:t>(</a:t>
            </a:r>
            <a:r>
              <a:rPr lang="en-LU" sz="1600" dirty="0">
                <a:solidFill>
                  <a:srgbClr val="FF0000"/>
                </a:solidFill>
              </a:rPr>
              <a:t>must be run for each mode !</a:t>
            </a:r>
            <a:r>
              <a:rPr lang="en-LU" sz="1600" dirty="0"/>
              <a:t>)</a:t>
            </a:r>
            <a:r>
              <a:rPr lang="nl-BE" sz="1600" b="1" dirty="0"/>
              <a:t>:</a:t>
            </a:r>
            <a:endParaRPr lang="en-GB" sz="1600" b="1" dirty="0"/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Because it is the first run, you do not have a Super Master yet. Hence run </a:t>
            </a:r>
            <a:br>
              <a:rPr lang="en-GB" sz="1600" dirty="0"/>
            </a:br>
            <a:r>
              <a:rPr lang="en-GB" sz="1600" dirty="0"/>
              <a:t> </a:t>
            </a:r>
            <a:r>
              <a:rPr lang="en-GB" sz="1600" b="1" i="1" dirty="0" err="1"/>
              <a:t>Prepa_MSBAS.sh</a:t>
            </a:r>
            <a:r>
              <a:rPr lang="en-GB" sz="1600" b="1" i="1" dirty="0"/>
              <a:t> </a:t>
            </a:r>
            <a:r>
              <a:rPr lang="nl-BE" sz="1600" i="1" dirty="0">
                <a:solidFill>
                  <a:srgbClr val="00B050"/>
                </a:solidFill>
              </a:rPr>
              <a:t>WhereDataSet   BP   BT  </a:t>
            </a:r>
            <a:br>
              <a:rPr lang="en-GB" sz="1600" b="1" i="1" dirty="0"/>
            </a:br>
            <a:r>
              <a:rPr lang="en-GB" sz="1600" dirty="0"/>
              <a:t>where 	</a:t>
            </a:r>
            <a:r>
              <a:rPr lang="nl-BE" sz="1600" i="1" dirty="0">
                <a:solidFill>
                  <a:srgbClr val="00B050"/>
                </a:solidFill>
              </a:rPr>
              <a:t> WhereDataSet </a:t>
            </a:r>
            <a:r>
              <a:rPr lang="nl-BE" sz="1600" dirty="0"/>
              <a:t>is </a:t>
            </a:r>
            <a:r>
              <a:rPr lang="en-GB" sz="1600" dirty="0"/>
              <a:t>$PATH_1650/SAR_SM/MSBAS/ARGENTINE/</a:t>
            </a:r>
            <a:r>
              <a:rPr lang="en-GB" sz="1600" dirty="0">
                <a:solidFill>
                  <a:srgbClr val="00B050"/>
                </a:solidFill>
              </a:rPr>
              <a:t>set1 </a:t>
            </a:r>
            <a:r>
              <a:rPr lang="en-GB" sz="1600" dirty="0"/>
              <a:t>and [same]/</a:t>
            </a:r>
            <a:r>
              <a:rPr lang="en-GB" sz="1600" dirty="0">
                <a:solidFill>
                  <a:srgbClr val="00B050"/>
                </a:solidFill>
              </a:rPr>
              <a:t>set2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	BP is e.g. </a:t>
            </a:r>
            <a:r>
              <a:rPr lang="en-GB" sz="1600" dirty="0">
                <a:solidFill>
                  <a:srgbClr val="00B050"/>
                </a:solidFill>
              </a:rPr>
              <a:t>20	</a:t>
            </a:r>
            <a:br>
              <a:rPr lang="en-GB" sz="1600" dirty="0"/>
            </a:br>
            <a:r>
              <a:rPr lang="en-GB" sz="1600" dirty="0"/>
              <a:t>	BT is e.g. </a:t>
            </a:r>
            <a:r>
              <a:rPr lang="en-GB" sz="1600" dirty="0">
                <a:solidFill>
                  <a:srgbClr val="00B050"/>
                </a:solidFill>
              </a:rPr>
              <a:t>450</a:t>
            </a:r>
            <a:br>
              <a:rPr lang="en-GB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y </a:t>
            </a:r>
            <a:r>
              <a:rPr lang="en-GB" sz="1600" dirty="0"/>
              <a:t>when it asks you if you want to compute a new Super Master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At second run, </a:t>
            </a:r>
            <a:r>
              <a:rPr lang="en-LU" sz="1600" dirty="0">
                <a:solidFill>
                  <a:srgbClr val="FF0000"/>
                </a:solidFill>
              </a:rPr>
              <a:t>you do not want to recompute a Super Master</a:t>
            </a:r>
            <a:r>
              <a:rPr lang="en-LU" sz="1600" dirty="0"/>
              <a:t>, </a:t>
            </a:r>
            <a:br>
              <a:rPr lang="en-LU" sz="1600" dirty="0"/>
            </a:br>
            <a:r>
              <a:rPr lang="en-LU" sz="1600" dirty="0"/>
              <a:t>(because you would have to re-coregister all the images on the new</a:t>
            </a:r>
            <a:br>
              <a:rPr lang="en-LU" sz="1600" dirty="0"/>
            </a:br>
            <a:r>
              <a:rPr lang="en-LU" sz="1600" dirty="0"/>
              <a:t> SM then compute again all the Mass Processed pairs !). </a:t>
            </a:r>
            <a:br>
              <a:rPr lang="en-LU" sz="1600" dirty="0"/>
            </a:br>
            <a:r>
              <a:rPr lang="en-LU" sz="1600" dirty="0"/>
              <a:t>Hence, at next runs add a </a:t>
            </a:r>
            <a:r>
              <a:rPr lang="en-LU" sz="1600" dirty="0">
                <a:solidFill>
                  <a:srgbClr val="FF0000"/>
                </a:solidFill>
              </a:rPr>
              <a:t>4th parameter </a:t>
            </a:r>
            <a:r>
              <a:rPr lang="en-LU" sz="1600" dirty="0"/>
              <a:t>with the </a:t>
            </a:r>
            <a:r>
              <a:rPr lang="en-LU" sz="1600" dirty="0">
                <a:solidFill>
                  <a:srgbClr val="00B050"/>
                </a:solidFill>
              </a:rPr>
              <a:t>date of the former Super Master </a:t>
            </a:r>
            <a:br>
              <a:rPr lang="en-LU" sz="1600" dirty="0">
                <a:solidFill>
                  <a:srgbClr val="00B050"/>
                </a:solidFill>
              </a:rPr>
            </a:br>
            <a:r>
              <a:rPr lang="en-GB" sz="1600" dirty="0"/>
              <a:t>and answer </a:t>
            </a:r>
            <a:r>
              <a:rPr lang="en-GB" sz="1600" dirty="0">
                <a:solidFill>
                  <a:srgbClr val="00B050"/>
                </a:solidFill>
              </a:rPr>
              <a:t>n </a:t>
            </a:r>
            <a:r>
              <a:rPr lang="en-GB" sz="1600" dirty="0"/>
              <a:t>when it asks you if you want to compute a new Super Master…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GB" sz="1600" dirty="0"/>
              <a:t>In any case, you should end up with the following files: 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table with the list of pairs satisfying your criteria: </a:t>
            </a:r>
            <a:r>
              <a:rPr lang="en-GB" sz="1600" dirty="0">
                <a:solidFill>
                  <a:srgbClr val="00B0F0"/>
                </a:solidFill>
              </a:rPr>
              <a:t>table_0_20_0_450.txt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baseline plot: </a:t>
            </a:r>
            <a:r>
              <a:rPr lang="en-GB" sz="1600" dirty="0" err="1">
                <a:solidFill>
                  <a:srgbClr val="00B0F0"/>
                </a:solidFill>
              </a:rPr>
              <a:t>baselinePlot_BpMax</a:t>
            </a:r>
            <a:r>
              <a:rPr lang="en-GB" sz="1600" dirty="0">
                <a:solidFill>
                  <a:srgbClr val="00B0F0"/>
                </a:solidFill>
              </a:rPr>
              <a:t>=20_BTMax=450.txt.png 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orbital plot: </a:t>
            </a:r>
            <a:r>
              <a:rPr lang="en-GB" sz="1600" dirty="0" err="1">
                <a:solidFill>
                  <a:srgbClr val="00B0F0"/>
                </a:solidFill>
              </a:rPr>
              <a:t>imageSatialLocalisation_BpMax</a:t>
            </a:r>
            <a:r>
              <a:rPr lang="en-GB" sz="1600" dirty="0">
                <a:solidFill>
                  <a:srgbClr val="00B0F0"/>
                </a:solidFill>
              </a:rPr>
              <a:t>=20_BTMax=450.txt.png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GB" sz="1600" dirty="0"/>
              <a:t>A file with all the pairs and their characteristics: </a:t>
            </a:r>
            <a:r>
              <a:rPr lang="en-GB" sz="1600" dirty="0" err="1">
                <a:solidFill>
                  <a:srgbClr val="00B0F0"/>
                </a:solidFill>
              </a:rPr>
              <a:t>allPairsListing.txt</a:t>
            </a:r>
            <a:endParaRPr lang="en-GB" sz="1600" dirty="0">
              <a:solidFill>
                <a:srgbClr val="00B0F0"/>
              </a:solidFill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endParaRPr lang="en-GB" sz="16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C4F41-2CB6-6B8B-AED8-F9482B7F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0" y="974467"/>
            <a:ext cx="8964995" cy="463266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37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33981</TotalTime>
  <Words>6774</Words>
  <Application>Microsoft Macintosh PowerPoint</Application>
  <PresentationFormat>Widescreen</PresentationFormat>
  <Paragraphs>463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 Unicode MS</vt:lpstr>
      <vt:lpstr>Arial</vt:lpstr>
      <vt:lpstr>Calibri</vt:lpstr>
      <vt:lpstr>Calibri Light</vt:lpstr>
      <vt:lpstr>Courier New</vt:lpstr>
      <vt:lpstr>Helvetica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 N</dc:creator>
  <cp:lastModifiedBy>Nicolas D'OREYE</cp:lastModifiedBy>
  <cp:revision>228</cp:revision>
  <dcterms:created xsi:type="dcterms:W3CDTF">2023-04-11T08:24:52Z</dcterms:created>
  <dcterms:modified xsi:type="dcterms:W3CDTF">2024-05-23T06:58:12Z</dcterms:modified>
</cp:coreProperties>
</file>